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
  </p:notesMasterIdLst>
  <p:handoutMasterIdLst>
    <p:handoutMasterId r:id="rId6"/>
  </p:handoutMasterIdLst>
  <p:sldIdLst>
    <p:sldId id="397" r:id="rId2"/>
    <p:sldId id="398" r:id="rId3"/>
    <p:sldId id="400" r:id="rId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6A7DBE12-4F36-8B43-94C4-107497D70E86}">
          <p14:sldIdLst>
            <p14:sldId id="397"/>
            <p14:sldId id="398"/>
            <p14:sldId id="400"/>
          </p14:sldIdLst>
        </p14:section>
        <p14:section name="Reference Slides" id="{1CFD547A-8644-3749-8218-F2C6767C9BD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60803"/>
    <a:srgbClr val="666666"/>
    <a:srgbClr val="EACD91"/>
    <a:srgbClr val="D29794"/>
    <a:srgbClr val="D8E3E7"/>
    <a:srgbClr val="90B5B4"/>
    <a:srgbClr val="007F7F"/>
    <a:srgbClr val="008888"/>
    <a:srgbClr val="F5CAFF"/>
    <a:srgbClr val="DE8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3D05D7-5EB4-4812-B433-7FA5D780B8D5}">
  <a:tblStyle styleId="{DD3D05D7-5EB4-4812-B433-7FA5D780B8D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155" autoAdjust="0"/>
  </p:normalViewPr>
  <p:slideViewPr>
    <p:cSldViewPr snapToGrid="0" snapToObjects="1">
      <p:cViewPr varScale="1">
        <p:scale>
          <a:sx n="101" d="100"/>
          <a:sy n="101" d="100"/>
        </p:scale>
        <p:origin x="1424" y="7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BC06C8-01E9-A54A-ABD5-4A538BD30AFD}" type="datetimeFigureOut">
              <a:rPr lang="en-US" smtClean="0"/>
              <a:t>3/22/16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643B91-B73D-2040-99C6-7F785277F973}" type="slidenum">
              <a:rPr lang="en-US" smtClean="0"/>
              <a:t>‹#›</a:t>
            </a:fld>
            <a:endParaRPr lang="en-US"/>
          </a:p>
        </p:txBody>
      </p:sp>
    </p:spTree>
    <p:extLst>
      <p:ext uri="{BB962C8B-B14F-4D97-AF65-F5344CB8AC3E}">
        <p14:creationId xmlns:p14="http://schemas.microsoft.com/office/powerpoint/2010/main" val="24889600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46202868"/>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DataONE</a:t>
            </a:r>
            <a:r>
              <a:rPr lang="en-US" dirty="0" smtClean="0"/>
              <a:t> Search, we can search for ‘grass’, and two data packages show up.  The </a:t>
            </a:r>
            <a:r>
              <a:rPr lang="en-US" dirty="0" err="1" smtClean="0"/>
              <a:t>Yaxing</a:t>
            </a:r>
            <a:r>
              <a:rPr lang="en-US" baseline="0" dirty="0" smtClean="0"/>
              <a:t> </a:t>
            </a:r>
            <a:r>
              <a:rPr lang="en-US" dirty="0" smtClean="0"/>
              <a:t>Wei (Alice) soil map processing workflow</a:t>
            </a:r>
            <a:r>
              <a:rPr lang="en-US" baseline="0" dirty="0" smtClean="0"/>
              <a:t> and the Christopher </a:t>
            </a:r>
            <a:r>
              <a:rPr lang="en-US" baseline="0" dirty="0" err="1" smtClean="0"/>
              <a:t>Schwalm</a:t>
            </a:r>
            <a:r>
              <a:rPr lang="en-US" baseline="0" dirty="0" smtClean="0"/>
              <a:t> (Bob) analysis workflows both show that they have provenance information associated with the Data Packages (via the icon in the search record).  We next will choose the Wei’s Data Package to see the details. This can be seen at https://search-sandbox-2.test.dataone.org.</a:t>
            </a:r>
            <a:endParaRPr lang="en-US" dirty="0" smtClean="0"/>
          </a:p>
          <a:p>
            <a:endParaRPr lang="en-US" dirty="0">
              <a:ea typeface="ＭＳ Ｐゴシック" charset="0"/>
              <a:cs typeface="ＭＳ Ｐゴシック" charset="0"/>
            </a:endParaRPr>
          </a:p>
        </p:txBody>
      </p:sp>
      <p:sp>
        <p:nvSpPr>
          <p:cNvPr id="80899" name="Slide Number Placeholder 3"/>
          <p:cNvSpPr>
            <a:spLocks noGrp="1"/>
          </p:cNvSpPr>
          <p:nvPr>
            <p:ph type="sldNum" sz="quarter" idx="5"/>
          </p:nvPr>
        </p:nvSpPr>
        <p:spPr>
          <a:xfrm>
            <a:off x="3884613" y="8685213"/>
            <a:ext cx="2971800" cy="457200"/>
          </a:xfrm>
          <a:prstGeom prst="rect">
            <a:avLst/>
          </a:prstGeo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2000">
                <a:solidFill>
                  <a:srgbClr val="000000"/>
                </a:solidFill>
                <a:latin typeface="Lucida Grande" charset="0"/>
                <a:ea typeface="ヒラギノ角ゴ Pro W3" charset="0"/>
                <a:cs typeface="ヒラギノ角ゴ Pro W3" charset="0"/>
                <a:sym typeface="Lucida Grande" charset="0"/>
              </a:defRPr>
            </a:lvl1pPr>
            <a:lvl2pPr marL="742950" indent="-285750" eaLnBrk="0" hangingPunct="0">
              <a:defRPr sz="2000">
                <a:solidFill>
                  <a:srgbClr val="000000"/>
                </a:solidFill>
                <a:latin typeface="Lucida Grande" charset="0"/>
                <a:ea typeface="ヒラギノ角ゴ Pro W3" charset="0"/>
                <a:cs typeface="ヒラギノ角ゴ Pro W3" charset="0"/>
                <a:sym typeface="Lucida Grande" charset="0"/>
              </a:defRPr>
            </a:lvl2pPr>
            <a:lvl3pPr marL="1143000" indent="-228600" eaLnBrk="0" hangingPunct="0">
              <a:defRPr sz="2000">
                <a:solidFill>
                  <a:srgbClr val="000000"/>
                </a:solidFill>
                <a:latin typeface="Lucida Grande" charset="0"/>
                <a:ea typeface="ヒラギノ角ゴ Pro W3" charset="0"/>
                <a:cs typeface="ヒラギノ角ゴ Pro W3" charset="0"/>
                <a:sym typeface="Lucida Grande" charset="0"/>
              </a:defRPr>
            </a:lvl3pPr>
            <a:lvl4pPr marL="1600200" indent="-228600" eaLnBrk="0" hangingPunct="0">
              <a:defRPr sz="2000">
                <a:solidFill>
                  <a:srgbClr val="000000"/>
                </a:solidFill>
                <a:latin typeface="Lucida Grande" charset="0"/>
                <a:ea typeface="ヒラギノ角ゴ Pro W3" charset="0"/>
                <a:cs typeface="ヒラギノ角ゴ Pro W3" charset="0"/>
                <a:sym typeface="Lucida Grande" charset="0"/>
              </a:defRPr>
            </a:lvl4pPr>
            <a:lvl5pPr marL="2057400" indent="-228600" eaLnBrk="0" hangingPunct="0">
              <a:defRPr sz="2000">
                <a:solidFill>
                  <a:srgbClr val="000000"/>
                </a:solidFill>
                <a:latin typeface="Lucida Grande" charset="0"/>
                <a:ea typeface="ヒラギノ角ゴ Pro W3" charset="0"/>
                <a:cs typeface="ヒラギノ角ゴ Pro W3" charset="0"/>
                <a:sym typeface="Lucida Grande" charset="0"/>
              </a:defRPr>
            </a:lvl5pPr>
            <a:lvl6pPr marL="25146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6pPr>
            <a:lvl7pPr marL="29718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7pPr>
            <a:lvl8pPr marL="34290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8pPr>
            <a:lvl9pPr marL="38862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9pPr>
          </a:lstStyle>
          <a:p>
            <a:pPr eaLnBrk="1" hangingPunct="1"/>
            <a:fld id="{444672A7-2904-DB4B-95DD-E35D3FEA0BC3}" type="slidenum">
              <a:rPr lang="en-US" sz="1200"/>
              <a:pPr eaLnBrk="1" hangingPunct="1"/>
              <a:t>1</a:t>
            </a:fld>
            <a:endParaRPr lang="en-US" sz="1200"/>
          </a:p>
        </p:txBody>
      </p:sp>
    </p:spTree>
    <p:extLst>
      <p:ext uri="{BB962C8B-B14F-4D97-AF65-F5344CB8AC3E}">
        <p14:creationId xmlns:p14="http://schemas.microsoft.com/office/powerpoint/2010/main" val="70237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dirty="0" smtClean="0"/>
              <a:t>Viewing the Wei soil processing workflow we see on the left that the </a:t>
            </a:r>
            <a:r>
              <a:rPr lang="en-US" dirty="0" err="1" smtClean="0"/>
              <a:t>Matlab</a:t>
            </a:r>
            <a:r>
              <a:rPr lang="en-US" dirty="0" smtClean="0"/>
              <a:t> script (C3_C4_map_present_with_comments.m) has 25 inputs.  It also has 6</a:t>
            </a:r>
            <a:r>
              <a:rPr lang="en-US" baseline="0" dirty="0" smtClean="0"/>
              <a:t> outputs on the right.  The top three outputs are the </a:t>
            </a:r>
            <a:r>
              <a:rPr lang="en-US" baseline="0" dirty="0" err="1" smtClean="0"/>
              <a:t>YesWorkflow</a:t>
            </a:r>
            <a:r>
              <a:rPr lang="en-US" baseline="0" dirty="0" smtClean="0"/>
              <a:t> diagrams (dataflow, </a:t>
            </a:r>
            <a:r>
              <a:rPr lang="en-US" baseline="0" dirty="0" err="1" smtClean="0"/>
              <a:t>processflow</a:t>
            </a:r>
            <a:r>
              <a:rPr lang="en-US" baseline="0" dirty="0" smtClean="0"/>
              <a:t>, combined).  The bottom three are the </a:t>
            </a:r>
            <a:r>
              <a:rPr lang="en-US" baseline="0" dirty="0" err="1" smtClean="0"/>
              <a:t>NetCDF</a:t>
            </a:r>
            <a:r>
              <a:rPr lang="en-US" baseline="0" dirty="0" smtClean="0"/>
              <a:t> data files that represent three different world map grids of percentage of grass types (C3 grass fraction, C4 grass fraction, and total grass fraction).  The script can be downloaded with the Download button in the center. This can be accessed at https://search-sandbox-2.test.dataone.org/#view/metadata_e859d2dd-c5e6-4ec6-892f-1b00bb6f8f65.xml.  Bertram, if you want to show the </a:t>
            </a:r>
            <a:r>
              <a:rPr lang="en-US" baseline="0" dirty="0" err="1" smtClean="0"/>
              <a:t>YesWorkflow</a:t>
            </a:r>
            <a:r>
              <a:rPr lang="en-US" baseline="0" dirty="0" smtClean="0"/>
              <a:t> diagram (combined) for this run showing how monthly air and precipitation values are used as the inputs, the combined diagram can be accessed from this page, or directly from https://cn-sandbox-2.test.dataone.org/</a:t>
            </a:r>
            <a:r>
              <a:rPr lang="en-US" baseline="0" dirty="0" err="1" smtClean="0"/>
              <a:t>cn</a:t>
            </a:r>
            <a:r>
              <a:rPr lang="en-US" baseline="0" dirty="0" smtClean="0"/>
              <a:t>/v2/resolve/d87e1a6a-1a78-4f96-bba8-cb74ac2b1efb</a:t>
            </a:r>
            <a:endParaRPr lang="en-US" dirty="0"/>
          </a:p>
        </p:txBody>
      </p:sp>
      <p:sp>
        <p:nvSpPr>
          <p:cNvPr id="80899" name="Slide Number Placeholder 3"/>
          <p:cNvSpPr>
            <a:spLocks noGrp="1"/>
          </p:cNvSpPr>
          <p:nvPr>
            <p:ph type="sldNum" sz="quarter" idx="5"/>
          </p:nvPr>
        </p:nvSpPr>
        <p:spPr>
          <a:xfrm>
            <a:off x="3884613" y="8685213"/>
            <a:ext cx="2971800" cy="457200"/>
          </a:xfrm>
          <a:prstGeom prst="rect">
            <a:avLst/>
          </a:prstGeo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2000">
                <a:solidFill>
                  <a:srgbClr val="000000"/>
                </a:solidFill>
                <a:latin typeface="Lucida Grande" charset="0"/>
                <a:ea typeface="ヒラギノ角ゴ Pro W3" charset="0"/>
                <a:cs typeface="ヒラギノ角ゴ Pro W3" charset="0"/>
                <a:sym typeface="Lucida Grande" charset="0"/>
              </a:defRPr>
            </a:lvl1pPr>
            <a:lvl2pPr marL="742950" indent="-285750" eaLnBrk="0" hangingPunct="0">
              <a:defRPr sz="2000">
                <a:solidFill>
                  <a:srgbClr val="000000"/>
                </a:solidFill>
                <a:latin typeface="Lucida Grande" charset="0"/>
                <a:ea typeface="ヒラギノ角ゴ Pro W3" charset="0"/>
                <a:cs typeface="ヒラギノ角ゴ Pro W3" charset="0"/>
                <a:sym typeface="Lucida Grande" charset="0"/>
              </a:defRPr>
            </a:lvl2pPr>
            <a:lvl3pPr marL="1143000" indent="-228600" eaLnBrk="0" hangingPunct="0">
              <a:defRPr sz="2000">
                <a:solidFill>
                  <a:srgbClr val="000000"/>
                </a:solidFill>
                <a:latin typeface="Lucida Grande" charset="0"/>
                <a:ea typeface="ヒラギノ角ゴ Pro W3" charset="0"/>
                <a:cs typeface="ヒラギノ角ゴ Pro W3" charset="0"/>
                <a:sym typeface="Lucida Grande" charset="0"/>
              </a:defRPr>
            </a:lvl3pPr>
            <a:lvl4pPr marL="1600200" indent="-228600" eaLnBrk="0" hangingPunct="0">
              <a:defRPr sz="2000">
                <a:solidFill>
                  <a:srgbClr val="000000"/>
                </a:solidFill>
                <a:latin typeface="Lucida Grande" charset="0"/>
                <a:ea typeface="ヒラギノ角ゴ Pro W3" charset="0"/>
                <a:cs typeface="ヒラギノ角ゴ Pro W3" charset="0"/>
                <a:sym typeface="Lucida Grande" charset="0"/>
              </a:defRPr>
            </a:lvl4pPr>
            <a:lvl5pPr marL="2057400" indent="-228600" eaLnBrk="0" hangingPunct="0">
              <a:defRPr sz="2000">
                <a:solidFill>
                  <a:srgbClr val="000000"/>
                </a:solidFill>
                <a:latin typeface="Lucida Grande" charset="0"/>
                <a:ea typeface="ヒラギノ角ゴ Pro W3" charset="0"/>
                <a:cs typeface="ヒラギノ角ゴ Pro W3" charset="0"/>
                <a:sym typeface="Lucida Grande" charset="0"/>
              </a:defRPr>
            </a:lvl5pPr>
            <a:lvl6pPr marL="25146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6pPr>
            <a:lvl7pPr marL="29718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7pPr>
            <a:lvl8pPr marL="34290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8pPr>
            <a:lvl9pPr marL="3886200" indent="-228600" eaLnBrk="0" fontAlgn="base" hangingPunct="0">
              <a:spcBef>
                <a:spcPct val="0"/>
              </a:spcBef>
              <a:spcAft>
                <a:spcPct val="0"/>
              </a:spcAft>
              <a:defRPr sz="2000">
                <a:solidFill>
                  <a:srgbClr val="000000"/>
                </a:solidFill>
                <a:latin typeface="Lucida Grande" charset="0"/>
                <a:ea typeface="ヒラギノ角ゴ Pro W3" charset="0"/>
                <a:cs typeface="ヒラギノ角ゴ Pro W3" charset="0"/>
                <a:sym typeface="Lucida Grande" charset="0"/>
              </a:defRPr>
            </a:lvl9pPr>
          </a:lstStyle>
          <a:p>
            <a:pPr eaLnBrk="1" hangingPunct="1"/>
            <a:fld id="{444672A7-2904-DB4B-95DD-E35D3FEA0BC3}" type="slidenum">
              <a:rPr lang="en-US" sz="1200"/>
              <a:pPr eaLnBrk="1" hangingPunct="1"/>
              <a:t>2</a:t>
            </a:fld>
            <a:endParaRPr lang="en-US" sz="1200"/>
          </a:p>
        </p:txBody>
      </p:sp>
    </p:spTree>
    <p:extLst>
      <p:ext uri="{BB962C8B-B14F-4D97-AF65-F5344CB8AC3E}">
        <p14:creationId xmlns:p14="http://schemas.microsoft.com/office/powerpoint/2010/main" val="884979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v2">
    <p:spTree>
      <p:nvGrpSpPr>
        <p:cNvPr id="1" name="Shape 60"/>
        <p:cNvGrpSpPr/>
        <p:nvPr/>
      </p:nvGrpSpPr>
      <p:grpSpPr>
        <a:xfrm>
          <a:off x="0" y="0"/>
          <a:ext cx="0" cy="0"/>
          <a:chOff x="0" y="0"/>
          <a:chExt cx="0" cy="0"/>
        </a:xfrm>
      </p:grpSpPr>
      <p:pic>
        <p:nvPicPr>
          <p:cNvPr id="11" name="Picture 10" descr="colorful-texture_mk0UDZ.jpg"/>
          <p:cNvPicPr>
            <a:picLocks noChangeAspect="1"/>
          </p:cNvPicPr>
          <p:nvPr userDrawn="1"/>
        </p:nvPicPr>
        <p:blipFill rotWithShape="1">
          <a:blip r:embed="rId2">
            <a:extLst>
              <a:ext uri="{28A0092B-C50C-407E-A947-70E740481C1C}">
                <a14:useLocalDpi xmlns:a14="http://schemas.microsoft.com/office/drawing/2010/main" val="0"/>
              </a:ext>
            </a:extLst>
          </a:blip>
          <a:srcRect t="59180"/>
          <a:stretch/>
        </p:blipFill>
        <p:spPr>
          <a:xfrm rot="10800000">
            <a:off x="0" y="-1"/>
            <a:ext cx="9144000" cy="3458000"/>
          </a:xfrm>
          <a:prstGeom prst="rect">
            <a:avLst/>
          </a:prstGeom>
        </p:spPr>
      </p:pic>
      <p:sp>
        <p:nvSpPr>
          <p:cNvPr id="8" name="Shape 15"/>
          <p:cNvSpPr txBox="1">
            <a:spLocks noGrp="1"/>
          </p:cNvSpPr>
          <p:nvPr>
            <p:ph type="ctrTitle"/>
          </p:nvPr>
        </p:nvSpPr>
        <p:spPr>
          <a:xfrm>
            <a:off x="3043800" y="2095124"/>
            <a:ext cx="5414549" cy="1362875"/>
          </a:xfrm>
          <a:prstGeom prst="rect">
            <a:avLst/>
          </a:prstGeom>
        </p:spPr>
        <p:txBody>
          <a:bodyPr lIns="91425" tIns="91425" rIns="91425" bIns="91425" anchor="t" anchorCtr="0"/>
          <a:lstStyle>
            <a:lvl1pPr lvl="0" rtl="0">
              <a:spcBef>
                <a:spcPts val="0"/>
              </a:spcBef>
              <a:buClr>
                <a:srgbClr val="FFFFFF"/>
              </a:buClr>
              <a:buSzPct val="100000"/>
              <a:defRPr sz="4000">
                <a:solidFill>
                  <a:srgbClr val="FFFFFF"/>
                </a:solidFill>
                <a:latin typeface="Source Sans Pro"/>
                <a:cs typeface="Source Sans Pro"/>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dirty="0"/>
          </a:p>
        </p:txBody>
      </p:sp>
      <p:sp>
        <p:nvSpPr>
          <p:cNvPr id="9" name="Shape 16"/>
          <p:cNvSpPr txBox="1">
            <a:spLocks noGrp="1"/>
          </p:cNvSpPr>
          <p:nvPr>
            <p:ph type="subTitle" idx="1"/>
          </p:nvPr>
        </p:nvSpPr>
        <p:spPr>
          <a:xfrm>
            <a:off x="3043800" y="3685134"/>
            <a:ext cx="5414550" cy="1046399"/>
          </a:xfrm>
          <a:prstGeom prst="rect">
            <a:avLst/>
          </a:prstGeom>
        </p:spPr>
        <p:txBody>
          <a:bodyPr lIns="91425" tIns="91425" rIns="91425" bIns="91425" anchor="t" anchorCtr="0"/>
          <a:lstStyle>
            <a:lvl1pPr lvl="0" rtl="0">
              <a:spcBef>
                <a:spcPts val="0"/>
              </a:spcBef>
              <a:buClr>
                <a:srgbClr val="000000"/>
              </a:buClr>
              <a:buNone/>
              <a:defRPr sz="2400">
                <a:solidFill>
                  <a:srgbClr val="660033"/>
                </a:solidFill>
                <a:latin typeface="Source Sans Pro"/>
                <a:cs typeface="Source Sans Pro"/>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a:endParaRPr dirty="0"/>
          </a:p>
        </p:txBody>
      </p:sp>
      <p:sp>
        <p:nvSpPr>
          <p:cNvPr id="2" name="Oval 1"/>
          <p:cNvSpPr/>
          <p:nvPr userDrawn="1"/>
        </p:nvSpPr>
        <p:spPr>
          <a:xfrm>
            <a:off x="379323" y="2095124"/>
            <a:ext cx="2378599" cy="246008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ataONE_South America LOGO.tif"/>
          <p:cNvPicPr>
            <a:picLocks noChangeAspect="1"/>
          </p:cNvPicPr>
          <p:nvPr userDrawn="1"/>
        </p:nvPicPr>
        <p:blipFill rotWithShape="1">
          <a:blip r:embed="rId3"/>
          <a:srcRect l="49927" t="-953" r="27440" b="953"/>
          <a:stretch/>
        </p:blipFill>
        <p:spPr>
          <a:xfrm>
            <a:off x="218062" y="1874486"/>
            <a:ext cx="2761593" cy="2911203"/>
          </a:xfrm>
          <a:prstGeom prst="rect">
            <a:avLst/>
          </a:prstGeom>
        </p:spPr>
      </p:pic>
    </p:spTree>
    <p:extLst>
      <p:ext uri="{BB962C8B-B14F-4D97-AF65-F5344CB8AC3E}">
        <p14:creationId xmlns:p14="http://schemas.microsoft.com/office/powerpoint/2010/main" val="2400215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ck with whit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50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6208" cy="1167319"/>
          </a:xfrm>
          <a:prstGeom prst="rect">
            <a:avLst/>
          </a:prstGeom>
          <a:gradFill>
            <a:gsLst>
              <a:gs pos="0">
                <a:srgbClr val="186072"/>
              </a:gs>
              <a:gs pos="100000">
                <a:srgbClr val="CEFBF9"/>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346907"/>
            <a:ext cx="8229600" cy="5246523"/>
          </a:xfrm>
          <a:prstGeom prst="rect">
            <a:avLst/>
          </a:prstGeom>
        </p:spPr>
        <p:txBody>
          <a:bodyPr/>
          <a:lstStyle>
            <a:lvl1pPr marL="339725" indent="-339725">
              <a:defRPr/>
            </a:lvl1pPr>
            <a:lvl2pPr marL="577850" indent="-231775">
              <a:buSzPct val="65000"/>
              <a:buFont typeface="Wingdings" charset="2"/>
              <a:buChar char="Ø"/>
              <a:defRPr/>
            </a:lvl2pPr>
            <a:lvl3pPr marL="577850" indent="0">
              <a:buNone/>
              <a:defRPr i="1">
                <a:solidFill>
                  <a:schemeClr val="accent5">
                    <a:lumMod val="75000"/>
                  </a:schemeClr>
                </a:solidFill>
              </a:defRPr>
            </a:lvl3pPr>
            <a:lvl4pPr marL="1371600" indent="-111125">
              <a:defRPr sz="1800" i="0">
                <a:solidFill>
                  <a:schemeClr val="accent5">
                    <a:lumMod val="50000"/>
                  </a:schemeClr>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a:xfrm>
            <a:off x="7096038" y="6593431"/>
            <a:ext cx="2133600" cy="365125"/>
          </a:xfrm>
          <a:prstGeom prst="rect">
            <a:avLst/>
          </a:prstGeom>
        </p:spPr>
        <p:txBody>
          <a:bodyPr/>
          <a:lstStyle/>
          <a:p>
            <a:fld id="{62FA2288-7AC1-0842-9F1F-E483A6C4A0F2}" type="slidenum">
              <a:rPr lang="en-US" smtClean="0"/>
              <a:t>‹#›</a:t>
            </a:fld>
            <a:endParaRPr lang="en-US"/>
          </a:p>
        </p:txBody>
      </p:sp>
      <p:sp>
        <p:nvSpPr>
          <p:cNvPr id="2" name="Title 1"/>
          <p:cNvSpPr>
            <a:spLocks noGrp="1"/>
          </p:cNvSpPr>
          <p:nvPr>
            <p:ph type="title"/>
          </p:nvPr>
        </p:nvSpPr>
        <p:spPr>
          <a:xfrm>
            <a:off x="982654" y="8522"/>
            <a:ext cx="7704146" cy="1158798"/>
          </a:xfrm>
        </p:spPr>
        <p:txBody>
          <a:bodyPr/>
          <a:lstStyle/>
          <a:p>
            <a:r>
              <a:rPr lang="en-US" smtClean="0"/>
              <a:t>Click to edit Master title style</a:t>
            </a:r>
            <a:endParaRPr lang="en-US" dirty="0"/>
          </a:p>
        </p:txBody>
      </p:sp>
      <p:pic>
        <p:nvPicPr>
          <p:cNvPr id="8" name="Picture 7" descr="embossedglobe2.tif"/>
          <p:cNvPicPr>
            <a:picLocks noChangeAspect="1"/>
          </p:cNvPicPr>
          <p:nvPr userDrawn="1"/>
        </p:nvPicPr>
        <p:blipFill rotWithShape="1">
          <a:blip r:embed="rId2" cstate="print">
            <a:alphaModFix amt="53000"/>
            <a:extLst>
              <a:ext uri="{28A0092B-C50C-407E-A947-70E740481C1C}">
                <a14:useLocalDpi xmlns:a14="http://schemas.microsoft.com/office/drawing/2010/main"/>
              </a:ext>
            </a:extLst>
          </a:blip>
          <a:srcRect/>
          <a:stretch/>
        </p:blipFill>
        <p:spPr>
          <a:xfrm>
            <a:off x="0" y="8522"/>
            <a:ext cx="1056962" cy="115879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2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844424" y="204149"/>
            <a:ext cx="7618235" cy="1143200"/>
          </a:xfrm>
          <a:prstGeom prst="rect">
            <a:avLst/>
          </a:prstGeom>
        </p:spPr>
        <p:txBody>
          <a:bodyPr lIns="91425" tIns="91425" rIns="91425" bIns="91425" anchor="t" anchorCtr="0"/>
          <a:lstStyle>
            <a:lvl1pPr lvl="0">
              <a:spcBef>
                <a:spcPts val="0"/>
              </a:spcBef>
              <a:defRPr sz="3000">
                <a:solidFill>
                  <a:schemeClr val="bg2"/>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8" name="Shape 28"/>
          <p:cNvSpPr txBox="1">
            <a:spLocks noGrp="1"/>
          </p:cNvSpPr>
          <p:nvPr>
            <p:ph type="body" idx="1"/>
          </p:nvPr>
        </p:nvSpPr>
        <p:spPr>
          <a:xfrm>
            <a:off x="844424" y="1347349"/>
            <a:ext cx="3657600" cy="5057585"/>
          </a:xfrm>
          <a:prstGeom prst="rect">
            <a:avLst/>
          </a:prstGeom>
        </p:spPr>
        <p:txBody>
          <a:bodyPr lIns="91425" tIns="91425" rIns="91425" bIns="91425" anchor="t" anchorCtr="0"/>
          <a:lstStyle>
            <a:lvl1pPr lvl="0">
              <a:spcBef>
                <a:spcPts val="0"/>
              </a:spcBef>
              <a:defRPr sz="2800">
                <a:solidFill>
                  <a:schemeClr val="bg2"/>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lang="en-US" dirty="0" smtClean="0"/>
          </a:p>
        </p:txBody>
      </p:sp>
      <p:sp>
        <p:nvSpPr>
          <p:cNvPr id="29" name="Shape 29"/>
          <p:cNvSpPr txBox="1">
            <a:spLocks noGrp="1"/>
          </p:cNvSpPr>
          <p:nvPr>
            <p:ph type="body" idx="2"/>
          </p:nvPr>
        </p:nvSpPr>
        <p:spPr>
          <a:xfrm>
            <a:off x="4805059" y="1347536"/>
            <a:ext cx="3657600" cy="5057585"/>
          </a:xfrm>
          <a:prstGeom prst="rect">
            <a:avLst/>
          </a:prstGeom>
        </p:spPr>
        <p:txBody>
          <a:bodyPr lIns="91425" tIns="91425" rIns="91425" bIns="91425" anchor="t" anchorCtr="0"/>
          <a:lstStyle>
            <a:lvl1pPr lvl="0">
              <a:spcBef>
                <a:spcPts val="0"/>
              </a:spcBef>
              <a:defRPr sz="2800">
                <a:solidFill>
                  <a:schemeClr val="bg2"/>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0" name="Shape 30"/>
          <p:cNvSpPr/>
          <p:nvPr/>
        </p:nvSpPr>
        <p:spPr>
          <a:xfrm>
            <a:off x="579000" y="412817"/>
            <a:ext cx="54300" cy="9007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pic>
        <p:nvPicPr>
          <p:cNvPr id="9" name="Picture 8" descr="DataONE_South America LOGO.tif"/>
          <p:cNvPicPr>
            <a:picLocks noChangeAspect="1"/>
          </p:cNvPicPr>
          <p:nvPr userDrawn="1"/>
        </p:nvPicPr>
        <p:blipFill>
          <a:blip r:embed="rId2"/>
          <a:stretch>
            <a:fillRect/>
          </a:stretch>
        </p:blipFill>
        <p:spPr>
          <a:xfrm rot="16200000">
            <a:off x="8599493" y="6367792"/>
            <a:ext cx="791556" cy="188861"/>
          </a:xfrm>
          <a:prstGeom prst="rect">
            <a:avLst/>
          </a:prstGeom>
        </p:spPr>
      </p:pic>
      <p:sp>
        <p:nvSpPr>
          <p:cNvPr id="10"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32261665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v2">
    <p:spTree>
      <p:nvGrpSpPr>
        <p:cNvPr id="1" name="Shape 60"/>
        <p:cNvGrpSpPr/>
        <p:nvPr/>
      </p:nvGrpSpPr>
      <p:grpSpPr>
        <a:xfrm>
          <a:off x="0" y="0"/>
          <a:ext cx="0" cy="0"/>
          <a:chOff x="0" y="0"/>
          <a:chExt cx="0" cy="0"/>
        </a:xfrm>
      </p:grpSpPr>
      <p:pic>
        <p:nvPicPr>
          <p:cNvPr id="11" name="Picture 10" descr="colorful-texture_mk0UDZ.jpg"/>
          <p:cNvPicPr>
            <a:picLocks noChangeAspect="1"/>
          </p:cNvPicPr>
          <p:nvPr userDrawn="1"/>
        </p:nvPicPr>
        <p:blipFill rotWithShape="1">
          <a:blip r:embed="rId2">
            <a:extLst>
              <a:ext uri="{28A0092B-C50C-407E-A947-70E740481C1C}">
                <a14:useLocalDpi xmlns:a14="http://schemas.microsoft.com/office/drawing/2010/main" val="0"/>
              </a:ext>
            </a:extLst>
          </a:blip>
          <a:srcRect t="71571"/>
          <a:stretch/>
        </p:blipFill>
        <p:spPr>
          <a:xfrm rot="10800000">
            <a:off x="0" y="-1"/>
            <a:ext cx="9144000" cy="2408314"/>
          </a:xfrm>
          <a:prstGeom prst="rect">
            <a:avLst/>
          </a:prstGeom>
        </p:spPr>
      </p:pic>
      <p:sp>
        <p:nvSpPr>
          <p:cNvPr id="2" name="Oval 1"/>
          <p:cNvSpPr/>
          <p:nvPr userDrawn="1"/>
        </p:nvSpPr>
        <p:spPr>
          <a:xfrm>
            <a:off x="379323" y="1172510"/>
            <a:ext cx="2378599" cy="246008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ataONE_South America LOGO.tif"/>
          <p:cNvPicPr>
            <a:picLocks noChangeAspect="1"/>
          </p:cNvPicPr>
          <p:nvPr userDrawn="1"/>
        </p:nvPicPr>
        <p:blipFill rotWithShape="1">
          <a:blip r:embed="rId3"/>
          <a:srcRect l="49927" t="-953" r="27440" b="953"/>
          <a:stretch/>
        </p:blipFill>
        <p:spPr>
          <a:xfrm>
            <a:off x="218062" y="951872"/>
            <a:ext cx="2761593" cy="2911203"/>
          </a:xfrm>
          <a:prstGeom prst="rect">
            <a:avLst/>
          </a:prstGeom>
        </p:spPr>
      </p:pic>
    </p:spTree>
    <p:extLst>
      <p:ext uri="{BB962C8B-B14F-4D97-AF65-F5344CB8AC3E}">
        <p14:creationId xmlns:p14="http://schemas.microsoft.com/office/powerpoint/2010/main" val="341111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79000" y="204148"/>
            <a:ext cx="7883659" cy="680961"/>
          </a:xfrm>
          <a:prstGeom prst="rect">
            <a:avLst/>
          </a:prstGeom>
          <a:blipFill rotWithShape="1">
            <a:blip r:embed="rId2"/>
            <a:stretch>
              <a:fillRect/>
            </a:stretch>
          </a:blipFill>
        </p:spPr>
        <p:txBody>
          <a:bodyPr lIns="91425" tIns="91425" rIns="91425" bIns="91425" anchor="t" anchorCtr="0"/>
          <a:lstStyle>
            <a:lvl1pPr lvl="0">
              <a:spcBef>
                <a:spcPts val="0"/>
              </a:spcBef>
              <a:defRPr sz="3000">
                <a:solidFill>
                  <a:schemeClr val="bg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5" name="Shape 25"/>
          <p:cNvSpPr/>
          <p:nvPr/>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sp>
        <p:nvSpPr>
          <p:cNvPr id="11" name="Rectangle 10"/>
          <p:cNvSpPr>
            <a:spLocks noChangeAspect="1"/>
          </p:cNvSpPr>
          <p:nvPr userDrawn="1"/>
        </p:nvSpPr>
        <p:spPr>
          <a:xfrm>
            <a:off x="579001" y="1116008"/>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a:spLocks noChangeAspect="1"/>
          </p:cNvSpPr>
          <p:nvPr userDrawn="1"/>
        </p:nvSpPr>
        <p:spPr>
          <a:xfrm>
            <a:off x="4615591" y="1116008"/>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userDrawn="1"/>
        </p:nvSpPr>
        <p:spPr>
          <a:xfrm>
            <a:off x="579001" y="3874261"/>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userDrawn="1"/>
        </p:nvSpPr>
        <p:spPr>
          <a:xfrm>
            <a:off x="4615591" y="3874261"/>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ataONE_South America LOGO.tif"/>
          <p:cNvPicPr>
            <a:picLocks noChangeAspect="1"/>
          </p:cNvPicPr>
          <p:nvPr userDrawn="1"/>
        </p:nvPicPr>
        <p:blipFill>
          <a:blip r:embed="rId3"/>
          <a:stretch>
            <a:fillRect/>
          </a:stretch>
        </p:blipFill>
        <p:spPr>
          <a:xfrm rot="16200000">
            <a:off x="8599493" y="6367792"/>
            <a:ext cx="791556" cy="188861"/>
          </a:xfrm>
          <a:prstGeom prst="rect">
            <a:avLst/>
          </a:prstGeom>
        </p:spPr>
      </p:pic>
      <p:sp>
        <p:nvSpPr>
          <p:cNvPr id="13"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77949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ing Group">
    <p:spTree>
      <p:nvGrpSpPr>
        <p:cNvPr id="1" name="Shape 21"/>
        <p:cNvGrpSpPr/>
        <p:nvPr/>
      </p:nvGrpSpPr>
      <p:grpSpPr>
        <a:xfrm>
          <a:off x="0" y="0"/>
          <a:ext cx="0" cy="0"/>
          <a:chOff x="0" y="0"/>
          <a:chExt cx="0" cy="0"/>
        </a:xfrm>
      </p:grpSpPr>
      <p:sp>
        <p:nvSpPr>
          <p:cNvPr id="46" name="Rectangle 45"/>
          <p:cNvSpPr/>
          <p:nvPr userDrawn="1"/>
        </p:nvSpPr>
        <p:spPr>
          <a:xfrm>
            <a:off x="579000" y="204148"/>
            <a:ext cx="6132573" cy="680961"/>
          </a:xfrm>
          <a:prstGeom prst="rect">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Shape 22"/>
          <p:cNvSpPr txBox="1">
            <a:spLocks noGrp="1"/>
          </p:cNvSpPr>
          <p:nvPr>
            <p:ph type="title"/>
          </p:nvPr>
        </p:nvSpPr>
        <p:spPr>
          <a:xfrm>
            <a:off x="579000" y="204148"/>
            <a:ext cx="6169150" cy="680961"/>
          </a:xfrm>
          <a:prstGeom prst="rect">
            <a:avLst/>
          </a:prstGeom>
          <a:noFill/>
        </p:spPr>
        <p:txBody>
          <a:bodyPr lIns="91425" tIns="91425" rIns="91425" bIns="91425" anchor="t" anchorCtr="0"/>
          <a:lstStyle>
            <a:lvl1pPr lvl="0">
              <a:spcBef>
                <a:spcPts val="0"/>
              </a:spcBef>
              <a:defRPr sz="3000">
                <a:solidFill>
                  <a:schemeClr val="bg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6" name="Chord 15"/>
          <p:cNvSpPr>
            <a:spLocks noChangeAspect="1"/>
          </p:cNvSpPr>
          <p:nvPr userDrawn="1"/>
        </p:nvSpPr>
        <p:spPr>
          <a:xfrm>
            <a:off x="6532866" y="-7307"/>
            <a:ext cx="1087670" cy="1087670"/>
          </a:xfrm>
          <a:prstGeom prst="chord">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nut 42"/>
          <p:cNvSpPr>
            <a:spLocks noChangeAspect="1"/>
          </p:cNvSpPr>
          <p:nvPr userDrawn="1"/>
        </p:nvSpPr>
        <p:spPr>
          <a:xfrm>
            <a:off x="7579241" y="83900"/>
            <a:ext cx="905256" cy="905256"/>
          </a:xfrm>
          <a:prstGeom prst="donut">
            <a:avLst>
              <a:gd name="adj" fmla="val 9567"/>
            </a:avLst>
          </a:prstGeom>
          <a:blipFill rotWithShape="1">
            <a:blip r:embed="rId2"/>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Shape 25"/>
          <p:cNvSpPr/>
          <p:nvPr userDrawn="1"/>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sp>
        <p:nvSpPr>
          <p:cNvPr id="45" name="Donut 44"/>
          <p:cNvSpPr>
            <a:spLocks noChangeAspect="1"/>
          </p:cNvSpPr>
          <p:nvPr userDrawn="1"/>
        </p:nvSpPr>
        <p:spPr>
          <a:xfrm>
            <a:off x="6635498" y="83900"/>
            <a:ext cx="905256" cy="905256"/>
          </a:xfrm>
          <a:prstGeom prst="donut">
            <a:avLst>
              <a:gd name="adj" fmla="val 9567"/>
            </a:avLst>
          </a:prstGeom>
          <a:blipFill rotWithShape="1">
            <a:blip r:embed="rId2"/>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7" name="Picture 46" descr="DataONE_South America LOGO.tif"/>
          <p:cNvPicPr>
            <a:picLocks noChangeAspect="1"/>
          </p:cNvPicPr>
          <p:nvPr userDrawn="1"/>
        </p:nvPicPr>
        <p:blipFill>
          <a:blip r:embed="rId3"/>
          <a:stretch>
            <a:fillRect/>
          </a:stretch>
        </p:blipFill>
        <p:spPr>
          <a:xfrm rot="16200000">
            <a:off x="8599493" y="6367792"/>
            <a:ext cx="791556" cy="188861"/>
          </a:xfrm>
          <a:prstGeom prst="rect">
            <a:avLst/>
          </a:prstGeom>
        </p:spPr>
      </p:pic>
      <p:sp>
        <p:nvSpPr>
          <p:cNvPr id="11"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26761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G Quad">
    <p:spTree>
      <p:nvGrpSpPr>
        <p:cNvPr id="1" name="Shape 21"/>
        <p:cNvGrpSpPr/>
        <p:nvPr/>
      </p:nvGrpSpPr>
      <p:grpSpPr>
        <a:xfrm>
          <a:off x="0" y="0"/>
          <a:ext cx="0" cy="0"/>
          <a:chOff x="0" y="0"/>
          <a:chExt cx="0" cy="0"/>
        </a:xfrm>
      </p:grpSpPr>
      <p:sp>
        <p:nvSpPr>
          <p:cNvPr id="46" name="Rectangle 45"/>
          <p:cNvSpPr/>
          <p:nvPr userDrawn="1"/>
        </p:nvSpPr>
        <p:spPr>
          <a:xfrm>
            <a:off x="579001" y="204148"/>
            <a:ext cx="6132572" cy="680961"/>
          </a:xfrm>
          <a:prstGeom prst="rect">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Shape 22"/>
          <p:cNvSpPr txBox="1">
            <a:spLocks noGrp="1"/>
          </p:cNvSpPr>
          <p:nvPr>
            <p:ph type="title"/>
          </p:nvPr>
        </p:nvSpPr>
        <p:spPr>
          <a:xfrm>
            <a:off x="579000" y="204148"/>
            <a:ext cx="6169150" cy="680961"/>
          </a:xfrm>
          <a:prstGeom prst="rect">
            <a:avLst/>
          </a:prstGeom>
          <a:noFill/>
        </p:spPr>
        <p:txBody>
          <a:bodyPr lIns="91425" tIns="91425" rIns="91425" bIns="91425" anchor="t" anchorCtr="0"/>
          <a:lstStyle>
            <a:lvl1pPr lvl="0">
              <a:spcBef>
                <a:spcPts val="0"/>
              </a:spcBef>
              <a:defRPr sz="3000">
                <a:solidFill>
                  <a:schemeClr val="bg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6" name="Chord 15"/>
          <p:cNvSpPr>
            <a:spLocks noChangeAspect="1"/>
          </p:cNvSpPr>
          <p:nvPr userDrawn="1"/>
        </p:nvSpPr>
        <p:spPr>
          <a:xfrm>
            <a:off x="6532866" y="-7307"/>
            <a:ext cx="1087670" cy="1087670"/>
          </a:xfrm>
          <a:prstGeom prst="chord">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nut 42"/>
          <p:cNvSpPr>
            <a:spLocks noChangeAspect="1"/>
          </p:cNvSpPr>
          <p:nvPr userDrawn="1"/>
        </p:nvSpPr>
        <p:spPr>
          <a:xfrm>
            <a:off x="7579241" y="83900"/>
            <a:ext cx="905256" cy="905256"/>
          </a:xfrm>
          <a:prstGeom prst="donut">
            <a:avLst>
              <a:gd name="adj" fmla="val 9567"/>
            </a:avLst>
          </a:prstGeom>
          <a:blipFill rotWithShape="1">
            <a:blip r:embed="rId2"/>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Shape 25"/>
          <p:cNvSpPr/>
          <p:nvPr userDrawn="1"/>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grpSp>
        <p:nvGrpSpPr>
          <p:cNvPr id="14" name="Group 13"/>
          <p:cNvGrpSpPr/>
          <p:nvPr userDrawn="1"/>
        </p:nvGrpSpPr>
        <p:grpSpPr>
          <a:xfrm>
            <a:off x="579001" y="1116008"/>
            <a:ext cx="7883658" cy="5364106"/>
            <a:chOff x="579001" y="1116008"/>
            <a:chExt cx="7883658" cy="5364106"/>
          </a:xfrm>
          <a:solidFill>
            <a:srgbClr val="FFFFFF"/>
          </a:solidFill>
        </p:grpSpPr>
        <p:sp>
          <p:nvSpPr>
            <p:cNvPr id="11" name="Rectangle 10"/>
            <p:cNvSpPr>
              <a:spLocks noChangeAspect="1"/>
            </p:cNvSpPr>
            <p:nvPr userDrawn="1"/>
          </p:nvSpPr>
          <p:spPr>
            <a:xfrm>
              <a:off x="579001" y="1116008"/>
              <a:ext cx="3847068" cy="260585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t"/>
            <a:lstStyle/>
            <a:p>
              <a:pPr algn="l"/>
              <a:endParaRPr lang="en-US" dirty="0">
                <a:solidFill>
                  <a:schemeClr val="bg2"/>
                </a:solidFill>
              </a:endParaRPr>
            </a:p>
          </p:txBody>
        </p:sp>
        <p:sp>
          <p:nvSpPr>
            <p:cNvPr id="20" name="Rectangle 19"/>
            <p:cNvSpPr>
              <a:spLocks noChangeAspect="1"/>
            </p:cNvSpPr>
            <p:nvPr userDrawn="1"/>
          </p:nvSpPr>
          <p:spPr>
            <a:xfrm>
              <a:off x="579001" y="3874261"/>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l"/>
              <a:endParaRPr lang="en-US" dirty="0">
                <a:solidFill>
                  <a:srgbClr val="565656"/>
                </a:solidFill>
              </a:endParaRPr>
            </a:p>
          </p:txBody>
        </p:sp>
        <p:sp>
          <p:nvSpPr>
            <p:cNvPr id="21" name="Rectangle 20"/>
            <p:cNvSpPr>
              <a:spLocks noChangeAspect="1"/>
            </p:cNvSpPr>
            <p:nvPr userDrawn="1"/>
          </p:nvSpPr>
          <p:spPr>
            <a:xfrm>
              <a:off x="4615591" y="3874261"/>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l"/>
              <a:endParaRPr lang="en-US" dirty="0">
                <a:solidFill>
                  <a:srgbClr val="565656"/>
                </a:solidFill>
              </a:endParaRPr>
            </a:p>
          </p:txBody>
        </p:sp>
      </p:grpSp>
      <p:sp>
        <p:nvSpPr>
          <p:cNvPr id="45" name="Donut 44"/>
          <p:cNvSpPr>
            <a:spLocks noChangeAspect="1"/>
          </p:cNvSpPr>
          <p:nvPr userDrawn="1"/>
        </p:nvSpPr>
        <p:spPr>
          <a:xfrm>
            <a:off x="6635498" y="83900"/>
            <a:ext cx="905256" cy="905256"/>
          </a:xfrm>
          <a:prstGeom prst="donut">
            <a:avLst>
              <a:gd name="adj" fmla="val 9567"/>
            </a:avLst>
          </a:prstGeom>
          <a:blipFill rotWithShape="1">
            <a:blip r:embed="rId2"/>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 name="Picture 17" descr="DataONE_South America LOGO.tif"/>
          <p:cNvPicPr>
            <a:picLocks noChangeAspect="1"/>
          </p:cNvPicPr>
          <p:nvPr userDrawn="1"/>
        </p:nvPicPr>
        <p:blipFill>
          <a:blip r:embed="rId3"/>
          <a:stretch>
            <a:fillRect/>
          </a:stretch>
        </p:blipFill>
        <p:spPr>
          <a:xfrm rot="16200000">
            <a:off x="8599493" y="6367792"/>
            <a:ext cx="791556" cy="188861"/>
          </a:xfrm>
          <a:prstGeom prst="rect">
            <a:avLst/>
          </a:prstGeom>
        </p:spPr>
      </p:pic>
      <p:sp>
        <p:nvSpPr>
          <p:cNvPr id="24"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23" name="Rectangle 22"/>
          <p:cNvSpPr>
            <a:spLocks noChangeAspect="1"/>
          </p:cNvSpPr>
          <p:nvPr userDrawn="1"/>
        </p:nvSpPr>
        <p:spPr>
          <a:xfrm>
            <a:off x="4609332" y="1116008"/>
            <a:ext cx="3847068" cy="260585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l"/>
            <a:endParaRPr lang="en-US" dirty="0">
              <a:solidFill>
                <a:srgbClr val="565656"/>
              </a:solidFill>
            </a:endParaRPr>
          </a:p>
        </p:txBody>
      </p:sp>
      <p:sp>
        <p:nvSpPr>
          <p:cNvPr id="7" name="Text Placeholder 6"/>
          <p:cNvSpPr>
            <a:spLocks noGrp="1"/>
          </p:cNvSpPr>
          <p:nvPr>
            <p:ph type="body" sz="quarter" idx="10"/>
          </p:nvPr>
        </p:nvSpPr>
        <p:spPr>
          <a:xfrm>
            <a:off x="579001" y="1116601"/>
            <a:ext cx="3847068" cy="2605259"/>
          </a:xfrm>
          <a:prstGeom prst="rect">
            <a:avLst/>
          </a:prstGeom>
        </p:spPr>
        <p:txBody>
          <a:bodyPr vert="horz"/>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Text Placeholder 6"/>
          <p:cNvSpPr>
            <a:spLocks noGrp="1"/>
          </p:cNvSpPr>
          <p:nvPr>
            <p:ph type="body" sz="quarter" idx="11"/>
          </p:nvPr>
        </p:nvSpPr>
        <p:spPr>
          <a:xfrm>
            <a:off x="4609332" y="1116602"/>
            <a:ext cx="3847068" cy="2605259"/>
          </a:xfrm>
          <a:prstGeom prst="rect">
            <a:avLst/>
          </a:prstGeom>
        </p:spPr>
        <p:txBody>
          <a:bodyPr vert="horz"/>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7" name="Text Placeholder 6"/>
          <p:cNvSpPr>
            <a:spLocks noGrp="1"/>
          </p:cNvSpPr>
          <p:nvPr>
            <p:ph type="body" sz="quarter" idx="12"/>
          </p:nvPr>
        </p:nvSpPr>
        <p:spPr>
          <a:xfrm>
            <a:off x="579001" y="3874260"/>
            <a:ext cx="3847068" cy="2605259"/>
          </a:xfrm>
          <a:prstGeom prst="rect">
            <a:avLst/>
          </a:prstGeom>
        </p:spPr>
        <p:txBody>
          <a:bodyPr vert="horz"/>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Text Placeholder 6"/>
          <p:cNvSpPr>
            <a:spLocks noGrp="1"/>
          </p:cNvSpPr>
          <p:nvPr>
            <p:ph type="body" sz="quarter" idx="13"/>
          </p:nvPr>
        </p:nvSpPr>
        <p:spPr>
          <a:xfrm>
            <a:off x="4609332" y="3874855"/>
            <a:ext cx="3847068" cy="2605259"/>
          </a:xfrm>
          <a:prstGeom prst="rect">
            <a:avLst/>
          </a:prstGeom>
        </p:spPr>
        <p:txBody>
          <a:bodyPr vert="horz"/>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109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44424" y="204149"/>
            <a:ext cx="7618235" cy="1143200"/>
          </a:xfrm>
          <a:prstGeom prst="rect">
            <a:avLst/>
          </a:prstGeom>
        </p:spPr>
        <p:txBody>
          <a:bodyPr lIns="91425" tIns="91425" rIns="91425" bIns="91425" anchor="t" anchorCtr="0"/>
          <a:lstStyle>
            <a:lvl1pPr lvl="0">
              <a:spcBef>
                <a:spcPts val="0"/>
              </a:spcBef>
              <a:defRPr sz="3000">
                <a:solidFill>
                  <a:schemeClr val="bg2"/>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4" name="Shape 24"/>
          <p:cNvSpPr/>
          <p:nvPr/>
        </p:nvSpPr>
        <p:spPr>
          <a:xfrm>
            <a:off x="579000" y="412817"/>
            <a:ext cx="54300" cy="9007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sp>
        <p:nvSpPr>
          <p:cNvPr id="5" name="Content Placeholder 2"/>
          <p:cNvSpPr>
            <a:spLocks noGrp="1"/>
          </p:cNvSpPr>
          <p:nvPr>
            <p:ph sz="quarter" idx="10"/>
          </p:nvPr>
        </p:nvSpPr>
        <p:spPr>
          <a:xfrm>
            <a:off x="844424" y="1347349"/>
            <a:ext cx="7618235" cy="5057585"/>
          </a:xfrm>
          <a:prstGeom prst="rect">
            <a:avLst/>
          </a:prstGeom>
        </p:spPr>
        <p:txBody>
          <a:bodyPr vert="horz"/>
          <a:lstStyle>
            <a:lvl1pPr marL="225425" indent="-225425">
              <a:buClr>
                <a:srgbClr val="006666"/>
              </a:buClr>
              <a:buFont typeface="Wingdings" charset="2"/>
              <a:buChar char="§"/>
              <a:defRPr sz="2800">
                <a:solidFill>
                  <a:srgbClr val="56565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rgbClr val="565656"/>
                </a:solidFill>
                <a:latin typeface="Source Sans Pro"/>
                <a:cs typeface="Source Sans Pro"/>
              </a:defRPr>
            </a:lvl2pPr>
            <a:lvl3pPr marL="1033463" indent="-234950">
              <a:buClr>
                <a:srgbClr val="006666"/>
              </a:buClr>
              <a:buFont typeface="Wingdings" charset="2"/>
              <a:buChar char="§"/>
              <a:defRPr sz="2800">
                <a:solidFill>
                  <a:srgbClr val="565656"/>
                </a:solidFill>
                <a:latin typeface="Source Sans Pro"/>
                <a:cs typeface="Source Sans Pro"/>
              </a:defRPr>
            </a:lvl3pPr>
            <a:lvl4pPr marL="1033463" indent="0">
              <a:buClr>
                <a:srgbClr val="006666"/>
              </a:buClr>
              <a:buFont typeface="Wingdings" charset="2"/>
              <a:buNone/>
              <a:defRPr sz="2400" i="1">
                <a:solidFill>
                  <a:srgbClr val="565656"/>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a:t>
            </a:r>
          </a:p>
          <a:p>
            <a:pPr lvl="3"/>
            <a:r>
              <a:rPr lang="en-US" dirty="0" smtClean="0"/>
              <a:t>Fifth</a:t>
            </a:r>
          </a:p>
          <a:p>
            <a:pPr lvl="3"/>
            <a:endParaRPr lang="en-US" dirty="0" smtClean="0"/>
          </a:p>
        </p:txBody>
      </p:sp>
      <p:pic>
        <p:nvPicPr>
          <p:cNvPr id="8" name="Picture 7" descr="DataONE_South America LOGO.tif"/>
          <p:cNvPicPr>
            <a:picLocks noChangeAspect="1"/>
          </p:cNvPicPr>
          <p:nvPr userDrawn="1"/>
        </p:nvPicPr>
        <p:blipFill>
          <a:blip r:embed="rId2"/>
          <a:stretch>
            <a:fillRect/>
          </a:stretch>
        </p:blipFill>
        <p:spPr>
          <a:xfrm rot="16200000">
            <a:off x="8599493" y="6367792"/>
            <a:ext cx="791556" cy="188861"/>
          </a:xfrm>
          <a:prstGeom prst="rect">
            <a:avLst/>
          </a:prstGeom>
        </p:spPr>
      </p:pic>
      <p:sp>
        <p:nvSpPr>
          <p:cNvPr id="10"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half">
    <p:spTree>
      <p:nvGrpSpPr>
        <p:cNvPr id="1" name="Shape 47"/>
        <p:cNvGrpSpPr/>
        <p:nvPr/>
      </p:nvGrpSpPr>
      <p:grpSpPr>
        <a:xfrm>
          <a:off x="0" y="0"/>
          <a:ext cx="0" cy="0"/>
          <a:chOff x="0" y="0"/>
          <a:chExt cx="0" cy="0"/>
        </a:xfrm>
      </p:grpSpPr>
      <p:pic>
        <p:nvPicPr>
          <p:cNvPr id="8" name="Picture 7" descr="colorful-texture_mk0UDZ.jpg"/>
          <p:cNvPicPr>
            <a:picLocks noChangeAspect="1"/>
          </p:cNvPicPr>
          <p:nvPr userDrawn="1"/>
        </p:nvPicPr>
        <p:blipFill rotWithShape="1">
          <a:blip r:embed="rId2">
            <a:extLst>
              <a:ext uri="{28A0092B-C50C-407E-A947-70E740481C1C}">
                <a14:useLocalDpi xmlns:a14="http://schemas.microsoft.com/office/drawing/2010/main" val="0"/>
              </a:ext>
            </a:extLst>
          </a:blip>
          <a:srcRect l="24859" t="45958" b="1"/>
          <a:stretch/>
        </p:blipFill>
        <p:spPr>
          <a:xfrm rot="5400000">
            <a:off x="-1146414" y="1146414"/>
            <a:ext cx="6870828" cy="4578000"/>
          </a:xfrm>
          <a:prstGeom prst="rect">
            <a:avLst/>
          </a:prstGeom>
        </p:spPr>
      </p:pic>
      <p:sp>
        <p:nvSpPr>
          <p:cNvPr id="49" name="Shape 49"/>
          <p:cNvSpPr txBox="1">
            <a:spLocks noGrp="1"/>
          </p:cNvSpPr>
          <p:nvPr>
            <p:ph type="title"/>
          </p:nvPr>
        </p:nvSpPr>
        <p:spPr>
          <a:xfrm>
            <a:off x="844425" y="204149"/>
            <a:ext cx="3226800" cy="1143200"/>
          </a:xfrm>
          <a:prstGeom prst="rect">
            <a:avLst/>
          </a:prstGeom>
        </p:spPr>
        <p:txBody>
          <a:bodyPr lIns="91425" tIns="91425" rIns="91425" bIns="91425" anchor="t" anchorCtr="0"/>
          <a:lstStyle>
            <a:lvl1pPr lvl="0" rtl="0">
              <a:spcBef>
                <a:spcPts val="0"/>
              </a:spcBef>
              <a:buClr>
                <a:srgbClr val="FFFFFF"/>
              </a:buClr>
              <a:defRPr sz="3000">
                <a:solidFill>
                  <a:schemeClr val="bg1"/>
                </a:solidFill>
                <a:latin typeface="Source Sans Pro"/>
                <a:cs typeface="Source Sans Pro"/>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dirty="0"/>
          </a:p>
        </p:txBody>
      </p:sp>
      <p:sp>
        <p:nvSpPr>
          <p:cNvPr id="50" name="Shape 50"/>
          <p:cNvSpPr/>
          <p:nvPr/>
        </p:nvSpPr>
        <p:spPr>
          <a:xfrm>
            <a:off x="579000" y="412817"/>
            <a:ext cx="54300" cy="900799"/>
          </a:xfrm>
          <a:prstGeom prst="rect">
            <a:avLst/>
          </a:prstGeom>
          <a:solidFill>
            <a:schemeClr val="bg1"/>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1" name="Shape 51"/>
          <p:cNvSpPr/>
          <p:nvPr/>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pic>
        <p:nvPicPr>
          <p:cNvPr id="7" name="Picture 6" descr="DataONE_South America LOGO.tif"/>
          <p:cNvPicPr>
            <a:picLocks noChangeAspect="1"/>
          </p:cNvPicPr>
          <p:nvPr userDrawn="1"/>
        </p:nvPicPr>
        <p:blipFill>
          <a:blip r:embed="rId3"/>
          <a:stretch>
            <a:fillRect/>
          </a:stretch>
        </p:blipFill>
        <p:spPr>
          <a:xfrm rot="16200000">
            <a:off x="8599493" y="6367792"/>
            <a:ext cx="791556" cy="188861"/>
          </a:xfrm>
          <a:prstGeom prst="rect">
            <a:avLst/>
          </a:prstGeom>
        </p:spPr>
      </p:pic>
      <p:sp>
        <p:nvSpPr>
          <p:cNvPr id="11"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2740011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only half">
    <p:spTree>
      <p:nvGrpSpPr>
        <p:cNvPr id="1" name="Shape 47"/>
        <p:cNvGrpSpPr/>
        <p:nvPr/>
      </p:nvGrpSpPr>
      <p:grpSpPr>
        <a:xfrm>
          <a:off x="0" y="0"/>
          <a:ext cx="0" cy="0"/>
          <a:chOff x="0" y="0"/>
          <a:chExt cx="0" cy="0"/>
        </a:xfrm>
      </p:grpSpPr>
      <p:pic>
        <p:nvPicPr>
          <p:cNvPr id="8" name="Picture 7" descr="colorful-texture_mk0UDZ.jpg"/>
          <p:cNvPicPr>
            <a:picLocks noChangeAspect="1"/>
          </p:cNvPicPr>
          <p:nvPr userDrawn="1"/>
        </p:nvPicPr>
        <p:blipFill rotWithShape="1">
          <a:blip r:embed="rId2">
            <a:extLst>
              <a:ext uri="{28A0092B-C50C-407E-A947-70E740481C1C}">
                <a14:useLocalDpi xmlns:a14="http://schemas.microsoft.com/office/drawing/2010/main" val="0"/>
              </a:ext>
            </a:extLst>
          </a:blip>
          <a:srcRect l="24859" t="45958" b="1"/>
          <a:stretch/>
        </p:blipFill>
        <p:spPr>
          <a:xfrm rot="5400000">
            <a:off x="637036" y="-637036"/>
            <a:ext cx="6870828" cy="8144900"/>
          </a:xfrm>
          <a:prstGeom prst="rect">
            <a:avLst/>
          </a:prstGeom>
        </p:spPr>
      </p:pic>
      <p:sp>
        <p:nvSpPr>
          <p:cNvPr id="49" name="Shape 49"/>
          <p:cNvSpPr txBox="1">
            <a:spLocks noGrp="1"/>
          </p:cNvSpPr>
          <p:nvPr>
            <p:ph type="title"/>
          </p:nvPr>
        </p:nvSpPr>
        <p:spPr>
          <a:xfrm>
            <a:off x="844425" y="204149"/>
            <a:ext cx="3226800" cy="1143200"/>
          </a:xfrm>
          <a:prstGeom prst="rect">
            <a:avLst/>
          </a:prstGeom>
        </p:spPr>
        <p:txBody>
          <a:bodyPr lIns="91425" tIns="91425" rIns="91425" bIns="91425" anchor="t" anchorCtr="0"/>
          <a:lstStyle>
            <a:lvl1pPr lvl="0" rtl="0">
              <a:spcBef>
                <a:spcPts val="0"/>
              </a:spcBef>
              <a:buClr>
                <a:srgbClr val="FFFFFF"/>
              </a:buClr>
              <a:defRPr sz="3000">
                <a:solidFill>
                  <a:schemeClr val="bg1"/>
                </a:solidFill>
                <a:latin typeface="Source Sans Pro"/>
                <a:cs typeface="Source Sans Pro"/>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dirty="0"/>
          </a:p>
        </p:txBody>
      </p:sp>
      <p:sp>
        <p:nvSpPr>
          <p:cNvPr id="50" name="Shape 50"/>
          <p:cNvSpPr/>
          <p:nvPr/>
        </p:nvSpPr>
        <p:spPr>
          <a:xfrm>
            <a:off x="579000" y="412817"/>
            <a:ext cx="54300" cy="900799"/>
          </a:xfrm>
          <a:prstGeom prst="rect">
            <a:avLst/>
          </a:prstGeom>
          <a:solidFill>
            <a:schemeClr val="bg1"/>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1" name="Shape 51"/>
          <p:cNvSpPr/>
          <p:nvPr/>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pic>
        <p:nvPicPr>
          <p:cNvPr id="7" name="Picture 6" descr="DataONE_South America LOGO.tif"/>
          <p:cNvPicPr>
            <a:picLocks noChangeAspect="1"/>
          </p:cNvPicPr>
          <p:nvPr userDrawn="1"/>
        </p:nvPicPr>
        <p:blipFill>
          <a:blip r:embed="rId3"/>
          <a:stretch>
            <a:fillRect/>
          </a:stretch>
        </p:blipFill>
        <p:spPr>
          <a:xfrm rot="16200000">
            <a:off x="8599493" y="6367792"/>
            <a:ext cx="791556" cy="188861"/>
          </a:xfrm>
          <a:prstGeom prst="rect">
            <a:avLst/>
          </a:prstGeom>
        </p:spPr>
      </p:pic>
      <p:sp>
        <p:nvSpPr>
          <p:cNvPr id="11"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271312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ck with white background">
    <p:spTree>
      <p:nvGrpSpPr>
        <p:cNvPr id="1" name=""/>
        <p:cNvGrpSpPr/>
        <p:nvPr/>
      </p:nvGrpSpPr>
      <p:grpSpPr>
        <a:xfrm>
          <a:off x="0" y="0"/>
          <a:ext cx="0" cy="0"/>
          <a:chOff x="0" y="0"/>
          <a:chExt cx="0" cy="0"/>
        </a:xfrm>
      </p:grpSpPr>
      <p:sp>
        <p:nvSpPr>
          <p:cNvPr id="3" name="Shape 25"/>
          <p:cNvSpPr/>
          <p:nvPr userDrawn="1"/>
        </p:nvSpPr>
        <p:spPr>
          <a:xfrm>
            <a:off x="9089700" y="1"/>
            <a:ext cx="54300" cy="6857999"/>
          </a:xfrm>
          <a:prstGeom prst="rect">
            <a:avLst/>
          </a:prstGeom>
          <a:solidFill>
            <a:srgbClr val="006666"/>
          </a:solidFill>
          <a:ln>
            <a:noFill/>
          </a:ln>
        </p:spPr>
        <p:txBody>
          <a:bodyPr lIns="91425" tIns="91425" rIns="91425" bIns="91425" anchor="ctr" anchorCtr="0">
            <a:noAutofit/>
          </a:bodyPr>
          <a:lstStyle/>
          <a:p>
            <a:pPr lvl="0">
              <a:spcBef>
                <a:spcPts val="0"/>
              </a:spcBef>
              <a:buNone/>
            </a:pPr>
            <a:endParaRPr/>
          </a:p>
        </p:txBody>
      </p:sp>
      <p:pic>
        <p:nvPicPr>
          <p:cNvPr id="4" name="Picture 3" descr="DataONE_South America LOGO.tif"/>
          <p:cNvPicPr>
            <a:picLocks noChangeAspect="1"/>
          </p:cNvPicPr>
          <p:nvPr userDrawn="1"/>
        </p:nvPicPr>
        <p:blipFill>
          <a:blip r:embed="rId2"/>
          <a:stretch>
            <a:fillRect/>
          </a:stretch>
        </p:blipFill>
        <p:spPr>
          <a:xfrm rot="16200000">
            <a:off x="8599493" y="6367792"/>
            <a:ext cx="791556" cy="188861"/>
          </a:xfrm>
          <a:prstGeom prst="rect">
            <a:avLst/>
          </a:prstGeom>
        </p:spPr>
      </p:pic>
      <p:sp>
        <p:nvSpPr>
          <p:cNvPr id="6"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Tree>
    <p:extLst>
      <p:ext uri="{BB962C8B-B14F-4D97-AF65-F5344CB8AC3E}">
        <p14:creationId xmlns:p14="http://schemas.microsoft.com/office/powerpoint/2010/main" val="10014451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4" y="204149"/>
            <a:ext cx="7618236" cy="1143200"/>
          </a:xfrm>
          <a:prstGeom prst="rect">
            <a:avLst/>
          </a:prstGeom>
          <a:noFill/>
          <a:ln>
            <a:noFill/>
          </a:ln>
        </p:spPr>
        <p:txBody>
          <a:bodyPr lIns="91425" tIns="91425" rIns="91425" bIns="91425" anchor="t" anchorCtr="0"/>
          <a:lstStyle>
            <a:lvl1pPr lvl="0">
              <a:spcBef>
                <a:spcPts val="0"/>
              </a:spcBef>
              <a:buSzPct val="100000"/>
              <a:buFont typeface="Titillium Web"/>
              <a:buNone/>
              <a:defRPr sz="2600" b="1">
                <a:latin typeface="Titillium Web"/>
                <a:ea typeface="Titillium Web"/>
                <a:cs typeface="Titillium Web"/>
                <a:sym typeface="Titillium Web"/>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dirty="0"/>
          </a:p>
        </p:txBody>
      </p:sp>
      <p:sp>
        <p:nvSpPr>
          <p:cNvPr id="20" name="Shape 28"/>
          <p:cNvSpPr txBox="1">
            <a:spLocks/>
          </p:cNvSpPr>
          <p:nvPr userDrawn="1"/>
        </p:nvSpPr>
        <p:spPr>
          <a:xfrm>
            <a:off x="844424" y="2112934"/>
            <a:ext cx="3267300" cy="4291999"/>
          </a:xfrm>
          <a:prstGeom prst="rect">
            <a:avLst/>
          </a:prstGeom>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en-US" dirty="0" smtClean="0"/>
          </a:p>
        </p:txBody>
      </p:sp>
      <p:sp>
        <p:nvSpPr>
          <p:cNvPr id="21" name="Content Placeholder 2"/>
          <p:cNvSpPr txBox="1">
            <a:spLocks/>
          </p:cNvSpPr>
          <p:nvPr userDrawn="1"/>
        </p:nvSpPr>
        <p:spPr>
          <a:xfrm>
            <a:off x="844424" y="2112934"/>
            <a:ext cx="7483373" cy="4291999"/>
          </a:xfrm>
          <a:prstGeom prst="rect">
            <a:avLst/>
          </a:prstGeom>
        </p:spPr>
        <p:txBody>
          <a:bodyPr vert="horz"/>
          <a:lst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rgbClr val="006666"/>
              </a:buClr>
              <a:buFont typeface="Arial"/>
              <a:buChar char="•"/>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L="974725" marR="0" lvl="2" indent="163513"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3pPr>
            <a:lvl4pPr marL="285750" marR="0" lvl="3" indent="-28575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4pPr>
            <a:lvl5pPr marL="800100" marR="0" lvl="4" indent="-28575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en-US" dirty="0"/>
          </a:p>
        </p:txBody>
      </p:sp>
    </p:spTree>
  </p:cSld>
  <p:clrMap bg1="lt1" tx1="dk1" bg2="dk2" tx2="lt2" accent1="accent1" accent2="accent2" accent3="accent3" accent4="accent4" accent5="accent5" accent6="accent6" hlink="hlink" folHlink="folHlink"/>
  <p:sldLayoutIdLst>
    <p:sldLayoutId id="2147483663" r:id="rId1"/>
    <p:sldLayoutId id="2147483674" r:id="rId2"/>
    <p:sldLayoutId id="2147483667" r:id="rId3"/>
    <p:sldLayoutId id="2147483668" r:id="rId4"/>
    <p:sldLayoutId id="2147483669" r:id="rId5"/>
    <p:sldLayoutId id="2147483651" r:id="rId6"/>
    <p:sldLayoutId id="2147483662" r:id="rId7"/>
    <p:sldLayoutId id="2147483673" r:id="rId8"/>
    <p:sldLayoutId id="2147483670" r:id="rId9"/>
    <p:sldLayoutId id="2147483666" r:id="rId10"/>
    <p:sldLayoutId id="2147483675" r:id="rId11"/>
    <p:sldLayoutId id="2147483677" r:id="rId1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rgbClr val="565656"/>
          </a:solidFill>
          <a:latin typeface="Source Sans Pro"/>
          <a:ea typeface="Arial"/>
          <a:cs typeface="Source Sans Pro"/>
          <a:sym typeface="Arial"/>
          <a:rtl val="0"/>
        </a:defRPr>
      </a:lvl1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e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emf"/><Relationship Id="rId1" Type="http://schemas.openxmlformats.org/officeDocument/2006/relationships/slideLayout" Target="../slideLayouts/slideLayout1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363644"/>
            <a:ext cx="8453914" cy="4659153"/>
          </a:xfrm>
          <a:prstGeom prst="rect">
            <a:avLst/>
          </a:prstGeom>
        </p:spPr>
        <p:txBody>
          <a:bodyPr lIns="91423" tIns="45711" rIns="91423" bIns="45711">
            <a:noAutofit/>
          </a:bodyPr>
          <a:lstStyle/>
          <a:p>
            <a:pPr marL="223795" indent="-223795" defTabSz="457113">
              <a:spcBef>
                <a:spcPct val="20000"/>
              </a:spcBef>
              <a:buFont typeface="Arial"/>
              <a:buChar char="•"/>
              <a:defRPr/>
            </a:pPr>
            <a:endParaRPr lang="en-US" sz="2700" dirty="0">
              <a:solidFill>
                <a:srgbClr val="1A435D"/>
              </a:solidFill>
              <a:cs typeface="Cambria"/>
            </a:endParaRPr>
          </a:p>
        </p:txBody>
      </p:sp>
      <p:sp>
        <p:nvSpPr>
          <p:cNvPr id="4" name="Title 3"/>
          <p:cNvSpPr>
            <a:spLocks noGrp="1"/>
          </p:cNvSpPr>
          <p:nvPr>
            <p:ph type="title"/>
          </p:nvPr>
        </p:nvSpPr>
        <p:spPr/>
        <p:txBody>
          <a:bodyPr/>
          <a:lstStyle/>
          <a:p>
            <a:r>
              <a:rPr lang="en-US" sz="3200" dirty="0" smtClean="0">
                <a:latin typeface="Arial" charset="0"/>
                <a:ea typeface="Osaka" charset="0"/>
                <a:cs typeface="Osaka" charset="0"/>
              </a:rPr>
              <a:t>Provenance in action:</a:t>
            </a:r>
            <a:br>
              <a:rPr lang="en-US" sz="3200" dirty="0" smtClean="0">
                <a:latin typeface="Arial" charset="0"/>
                <a:ea typeface="Osaka" charset="0"/>
                <a:cs typeface="Osaka" charset="0"/>
              </a:rPr>
            </a:br>
            <a:r>
              <a:rPr lang="en-US" sz="3200" dirty="0" smtClean="0">
                <a:solidFill>
                  <a:srgbClr val="660033"/>
                </a:solidFill>
                <a:latin typeface="Arial" charset="0"/>
                <a:ea typeface="Osaka" charset="0"/>
                <a:cs typeface="Osaka" charset="0"/>
              </a:rPr>
              <a:t>Benefits &amp; Impact</a:t>
            </a:r>
            <a:endParaRPr lang="en-US" dirty="0">
              <a:solidFill>
                <a:srgbClr val="660033"/>
              </a:solidFill>
            </a:endParaRPr>
          </a:p>
        </p:txBody>
      </p:sp>
      <p:grpSp>
        <p:nvGrpSpPr>
          <p:cNvPr id="5" name="Group 4"/>
          <p:cNvGrpSpPr/>
          <p:nvPr/>
        </p:nvGrpSpPr>
        <p:grpSpPr>
          <a:xfrm>
            <a:off x="565384" y="1477882"/>
            <a:ext cx="8036550" cy="4624029"/>
            <a:chOff x="565384" y="1477882"/>
            <a:chExt cx="8036550" cy="4624029"/>
          </a:xfrm>
        </p:grpSpPr>
        <p:pic>
          <p:nvPicPr>
            <p:cNvPr id="9" name="Picture 8" descr="search-for-gra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56" y="1477882"/>
              <a:ext cx="6838050" cy="3807417"/>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565384" y="5732579"/>
              <a:ext cx="8036550" cy="369332"/>
            </a:xfrm>
            <a:prstGeom prst="rect">
              <a:avLst/>
            </a:prstGeom>
            <a:noFill/>
          </p:spPr>
          <p:txBody>
            <a:bodyPr wrap="none" rtlCol="0">
              <a:spAutoFit/>
            </a:bodyPr>
            <a:lstStyle/>
            <a:p>
              <a:r>
                <a:rPr lang="en-US" sz="1800" i="1" dirty="0" smtClean="0">
                  <a:solidFill>
                    <a:srgbClr val="660033"/>
                  </a:solidFill>
                </a:rPr>
                <a:t>A </a:t>
              </a:r>
              <a:r>
                <a:rPr lang="en-US" sz="1800" i="1" dirty="0" err="1" smtClean="0">
                  <a:solidFill>
                    <a:srgbClr val="660033"/>
                  </a:solidFill>
                </a:rPr>
                <a:t>DataONE</a:t>
              </a:r>
              <a:r>
                <a:rPr lang="en-US" sz="1800" i="1" dirty="0">
                  <a:solidFill>
                    <a:srgbClr val="660033"/>
                  </a:solidFill>
                </a:rPr>
                <a:t> </a:t>
              </a:r>
              <a:r>
                <a:rPr lang="en-US" sz="1800" i="1" dirty="0" smtClean="0">
                  <a:solidFill>
                    <a:srgbClr val="660033"/>
                  </a:solidFill>
                </a:rPr>
                <a:t>search (here: “grass”) yields different packages with provenance  </a:t>
              </a:r>
              <a:endParaRPr lang="en-US" sz="1800" i="1" dirty="0">
                <a:solidFill>
                  <a:srgbClr val="660033"/>
                </a:solidFill>
              </a:endParaRPr>
            </a:p>
          </p:txBody>
        </p:sp>
        <p:sp>
          <p:nvSpPr>
            <p:cNvPr id="3" name="Donut 2"/>
            <p:cNvSpPr/>
            <p:nvPr/>
          </p:nvSpPr>
          <p:spPr>
            <a:xfrm>
              <a:off x="4018576" y="3322982"/>
              <a:ext cx="539289" cy="548031"/>
            </a:xfrm>
            <a:prstGeom prst="donut">
              <a:avLst>
                <a:gd name="adj" fmla="val 11603"/>
              </a:avLst>
            </a:prstGeom>
            <a:solidFill>
              <a:srgbClr val="6600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4018576" y="4737268"/>
              <a:ext cx="539289" cy="548031"/>
            </a:xfrm>
            <a:prstGeom prst="donut">
              <a:avLst>
                <a:gd name="adj" fmla="val 11603"/>
              </a:avLst>
            </a:prstGeom>
            <a:solidFill>
              <a:srgbClr val="6600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p:cNvCxnSpPr/>
            <p:nvPr/>
          </p:nvCxnSpPr>
          <p:spPr>
            <a:xfrm flipH="1" flipV="1">
              <a:off x="4557865" y="3697035"/>
              <a:ext cx="2984741" cy="2035544"/>
            </a:xfrm>
            <a:prstGeom prst="straightConnector1">
              <a:avLst/>
            </a:prstGeom>
            <a:ln>
              <a:solidFill>
                <a:srgbClr val="660033"/>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557865" y="5054065"/>
              <a:ext cx="2984741" cy="678514"/>
            </a:xfrm>
            <a:prstGeom prst="straightConnector1">
              <a:avLst/>
            </a:prstGeom>
            <a:ln>
              <a:solidFill>
                <a:srgbClr val="660033"/>
              </a:solidFill>
              <a:prstDash val="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9124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7489" y="102549"/>
            <a:ext cx="7618235" cy="698313"/>
          </a:xfrm>
        </p:spPr>
        <p:txBody>
          <a:bodyPr/>
          <a:lstStyle/>
          <a:p>
            <a:r>
              <a:rPr lang="en-US" sz="2400" dirty="0" smtClean="0">
                <a:latin typeface="Arial" charset="0"/>
                <a:ea typeface="Osaka" charset="0"/>
                <a:cs typeface="Osaka" charset="0"/>
              </a:rPr>
              <a:t>Milestone 3: </a:t>
            </a:r>
            <a:r>
              <a:rPr lang="en-US" sz="2400" dirty="0" smtClean="0">
                <a:solidFill>
                  <a:schemeClr val="accent2"/>
                </a:solidFill>
                <a:latin typeface="Arial" charset="0"/>
                <a:ea typeface="Osaka" charset="0"/>
                <a:cs typeface="Osaka" charset="0"/>
              </a:rPr>
              <a:t>Provenance</a:t>
            </a:r>
            <a:endParaRPr lang="en-US" sz="2400" dirty="0">
              <a:solidFill>
                <a:schemeClr val="accent2"/>
              </a:solidFill>
            </a:endParaRPr>
          </a:p>
        </p:txBody>
      </p:sp>
      <p:grpSp>
        <p:nvGrpSpPr>
          <p:cNvPr id="13" name="Group 12"/>
          <p:cNvGrpSpPr/>
          <p:nvPr/>
        </p:nvGrpSpPr>
        <p:grpSpPr>
          <a:xfrm>
            <a:off x="460681" y="367618"/>
            <a:ext cx="8683319" cy="6294718"/>
            <a:chOff x="460681" y="367618"/>
            <a:chExt cx="8683319" cy="6294718"/>
          </a:xfrm>
        </p:grpSpPr>
        <p:pic>
          <p:nvPicPr>
            <p:cNvPr id="5" name="Picture 4" descr="Wei-c3-c4-process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81" y="367618"/>
              <a:ext cx="5543583" cy="26326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 name="Group 1"/>
            <p:cNvGrpSpPr/>
            <p:nvPr/>
          </p:nvGrpSpPr>
          <p:grpSpPr>
            <a:xfrm>
              <a:off x="511470" y="798638"/>
              <a:ext cx="8632530" cy="5863698"/>
              <a:chOff x="398405" y="900238"/>
              <a:chExt cx="8632530" cy="5863698"/>
            </a:xfrm>
          </p:grpSpPr>
          <p:sp>
            <p:nvSpPr>
              <p:cNvPr id="7" name="Content Placeholder 2"/>
              <p:cNvSpPr txBox="1">
                <a:spLocks/>
              </p:cNvSpPr>
              <p:nvPr/>
            </p:nvSpPr>
            <p:spPr>
              <a:xfrm>
                <a:off x="457200" y="1363644"/>
                <a:ext cx="8453914" cy="4659153"/>
              </a:xfrm>
              <a:prstGeom prst="rect">
                <a:avLst/>
              </a:prstGeom>
            </p:spPr>
            <p:txBody>
              <a:bodyPr lIns="91423" tIns="45711" rIns="91423" bIns="45711">
                <a:noAutofit/>
              </a:bodyPr>
              <a:lstStyle/>
              <a:p>
                <a:pPr marL="223795" indent="-223795" defTabSz="457113">
                  <a:spcBef>
                    <a:spcPct val="20000"/>
                  </a:spcBef>
                  <a:buFont typeface="Arial"/>
                  <a:buChar char="•"/>
                  <a:defRPr/>
                </a:pPr>
                <a:endParaRPr lang="en-US" sz="2700" dirty="0">
                  <a:solidFill>
                    <a:srgbClr val="1A435D"/>
                  </a:solidFill>
                  <a:cs typeface="Cambria"/>
                </a:endParaRPr>
              </a:p>
            </p:txBody>
          </p:sp>
          <p:pic>
            <p:nvPicPr>
              <p:cNvPr id="6" name="Picture 5" descr="Schwalm-WUE-process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05" y="4127148"/>
                <a:ext cx="5476807" cy="26367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descr="water-use-efficiency.png"/>
              <p:cNvPicPr>
                <a:picLocks noChangeAspect="1"/>
              </p:cNvPicPr>
              <p:nvPr/>
            </p:nvPicPr>
            <p:blipFill rotWithShape="1">
              <a:blip r:embed="rId5">
                <a:extLst>
                  <a:ext uri="{28A0092B-C50C-407E-A947-70E740481C1C}">
                    <a14:useLocalDpi xmlns:a14="http://schemas.microsoft.com/office/drawing/2010/main" val="0"/>
                  </a:ext>
                </a:extLst>
              </a:blip>
              <a:srcRect l="6525" t="6729" r="8458"/>
              <a:stretch/>
            </p:blipFill>
            <p:spPr>
              <a:xfrm>
                <a:off x="6858000" y="3786802"/>
                <a:ext cx="1828125" cy="15042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tenancy-4-WUE.png"/>
              <p:cNvPicPr>
                <a:picLocks noChangeAspect="1"/>
              </p:cNvPicPr>
              <p:nvPr/>
            </p:nvPicPr>
            <p:blipFill rotWithShape="1">
              <a:blip r:embed="rId6">
                <a:extLst>
                  <a:ext uri="{28A0092B-C50C-407E-A947-70E740481C1C}">
                    <a14:useLocalDpi xmlns:a14="http://schemas.microsoft.com/office/drawing/2010/main" val="0"/>
                  </a:ext>
                </a:extLst>
              </a:blip>
              <a:srcRect l="7574" t="6335" r="9126" b="4234"/>
              <a:stretch/>
            </p:blipFill>
            <p:spPr>
              <a:xfrm>
                <a:off x="6858000" y="5291012"/>
                <a:ext cx="1742832" cy="14033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descr="C3_C4_map_present_NA_workflow_comb_diagram__0-cro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929" y="2479292"/>
                <a:ext cx="5026193" cy="226740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cxnSp>
            <p:nvCxnSpPr>
              <p:cNvPr id="3" name="Elbow Connector 2"/>
              <p:cNvCxnSpPr>
                <a:stCxn id="5" idx="3"/>
                <a:endCxn id="6" idx="1"/>
              </p:cNvCxnSpPr>
              <p:nvPr/>
            </p:nvCxnSpPr>
            <p:spPr>
              <a:xfrm flipH="1">
                <a:off x="398405" y="1683956"/>
                <a:ext cx="5605859" cy="3761586"/>
              </a:xfrm>
              <a:prstGeom prst="bentConnector5">
                <a:avLst>
                  <a:gd name="adj1" fmla="val -4078"/>
                  <a:gd name="adj2" fmla="val 49973"/>
                  <a:gd name="adj3" fmla="val 104078"/>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flipV="1">
                <a:off x="5689602" y="4480560"/>
                <a:ext cx="1168398" cy="365760"/>
              </a:xfrm>
              <a:prstGeom prst="bentConnector3">
                <a:avLst>
                  <a:gd name="adj1" fmla="val 50000"/>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p:nvPr/>
            </p:nvCxnSpPr>
            <p:spPr>
              <a:xfrm>
                <a:off x="5689602" y="5112455"/>
                <a:ext cx="1249678" cy="739705"/>
              </a:xfrm>
              <a:prstGeom prst="bentConnector3">
                <a:avLst>
                  <a:gd name="adj1" fmla="val 50000"/>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875211" y="900238"/>
                <a:ext cx="1787917" cy="830997"/>
              </a:xfrm>
              <a:prstGeom prst="rect">
                <a:avLst/>
              </a:prstGeom>
              <a:noFill/>
            </p:spPr>
            <p:txBody>
              <a:bodyPr wrap="square" rtlCol="0">
                <a:spAutoFit/>
              </a:bodyPr>
              <a:lstStyle/>
              <a:p>
                <a:r>
                  <a:rPr lang="en-US" sz="1600" i="1" dirty="0" smtClean="0">
                    <a:solidFill>
                      <a:srgbClr val="660033"/>
                    </a:solidFill>
                  </a:rPr>
                  <a:t>Alice’s </a:t>
                </a:r>
                <a:r>
                  <a:rPr lang="en-US" sz="1600" b="1" i="1" dirty="0" smtClean="0">
                    <a:solidFill>
                      <a:srgbClr val="660033"/>
                    </a:solidFill>
                  </a:rPr>
                  <a:t>script</a:t>
                </a:r>
                <a:r>
                  <a:rPr lang="en-US" sz="1600" i="1" dirty="0" smtClean="0">
                    <a:solidFill>
                      <a:srgbClr val="660033"/>
                    </a:solidFill>
                  </a:rPr>
                  <a:t> with </a:t>
                </a:r>
                <a:r>
                  <a:rPr lang="en-US" sz="1600" b="1" i="1" dirty="0" smtClean="0">
                    <a:solidFill>
                      <a:srgbClr val="660033"/>
                    </a:solidFill>
                  </a:rPr>
                  <a:t>inputs</a:t>
                </a:r>
                <a:r>
                  <a:rPr lang="en-US" sz="1600" i="1" dirty="0" smtClean="0">
                    <a:solidFill>
                      <a:srgbClr val="660033"/>
                    </a:solidFill>
                  </a:rPr>
                  <a:t> &amp; </a:t>
                </a:r>
                <a:r>
                  <a:rPr lang="en-US" sz="1600" b="1" i="1" dirty="0" smtClean="0">
                    <a:solidFill>
                      <a:srgbClr val="660033"/>
                    </a:solidFill>
                  </a:rPr>
                  <a:t>output products</a:t>
                </a:r>
                <a:endParaRPr lang="en-US" sz="1600" b="1" i="1" dirty="0">
                  <a:solidFill>
                    <a:srgbClr val="660033"/>
                  </a:solidFill>
                </a:endParaRPr>
              </a:p>
            </p:txBody>
          </p:sp>
          <p:sp>
            <p:nvSpPr>
              <p:cNvPr id="18" name="TextBox 17"/>
              <p:cNvSpPr txBox="1"/>
              <p:nvPr/>
            </p:nvSpPr>
            <p:spPr>
              <a:xfrm>
                <a:off x="4437605" y="2988807"/>
                <a:ext cx="1416297" cy="584776"/>
              </a:xfrm>
              <a:prstGeom prst="rect">
                <a:avLst/>
              </a:prstGeom>
              <a:noFill/>
            </p:spPr>
            <p:txBody>
              <a:bodyPr wrap="square" rtlCol="0">
                <a:spAutoFit/>
              </a:bodyPr>
              <a:lstStyle/>
              <a:p>
                <a:pPr algn="ctr"/>
                <a:r>
                  <a:rPr lang="en-US" sz="1600" i="1" dirty="0" err="1" smtClean="0">
                    <a:solidFill>
                      <a:srgbClr val="660033"/>
                    </a:solidFill>
                  </a:rPr>
                  <a:t>YesWorkflow</a:t>
                </a:r>
                <a:r>
                  <a:rPr lang="en-US" sz="1600" i="1" dirty="0" smtClean="0">
                    <a:solidFill>
                      <a:srgbClr val="660033"/>
                    </a:solidFill>
                  </a:rPr>
                  <a:t> </a:t>
                </a:r>
              </a:p>
              <a:p>
                <a:pPr algn="ctr"/>
                <a:r>
                  <a:rPr lang="en-US" sz="1600" i="1" dirty="0" smtClean="0">
                    <a:solidFill>
                      <a:srgbClr val="660033"/>
                    </a:solidFill>
                  </a:rPr>
                  <a:t>model</a:t>
                </a:r>
                <a:endParaRPr lang="en-US" sz="1600" i="1" dirty="0">
                  <a:solidFill>
                    <a:srgbClr val="660033"/>
                  </a:solidFill>
                </a:endParaRPr>
              </a:p>
            </p:txBody>
          </p:sp>
          <p:sp>
            <p:nvSpPr>
              <p:cNvPr id="19" name="TextBox 18"/>
              <p:cNvSpPr txBox="1"/>
              <p:nvPr/>
            </p:nvSpPr>
            <p:spPr>
              <a:xfrm>
                <a:off x="3360981" y="4836629"/>
                <a:ext cx="1787917" cy="830997"/>
              </a:xfrm>
              <a:prstGeom prst="rect">
                <a:avLst/>
              </a:prstGeom>
              <a:noFill/>
            </p:spPr>
            <p:txBody>
              <a:bodyPr wrap="square" rtlCol="0">
                <a:spAutoFit/>
              </a:bodyPr>
              <a:lstStyle/>
              <a:p>
                <a:r>
                  <a:rPr lang="en-US" sz="1600" i="1" dirty="0" smtClean="0">
                    <a:solidFill>
                      <a:srgbClr val="660033"/>
                    </a:solidFill>
                  </a:rPr>
                  <a:t>Bob </a:t>
                </a:r>
                <a:r>
                  <a:rPr lang="en-US" sz="1600" b="1" i="1" dirty="0" smtClean="0">
                    <a:solidFill>
                      <a:srgbClr val="660033"/>
                    </a:solidFill>
                  </a:rPr>
                  <a:t>using</a:t>
                </a:r>
                <a:r>
                  <a:rPr lang="en-US" sz="1600" i="1" dirty="0" smtClean="0">
                    <a:solidFill>
                      <a:srgbClr val="660033"/>
                    </a:solidFill>
                  </a:rPr>
                  <a:t> Alice’s outputs as inputs for his script</a:t>
                </a:r>
                <a:endParaRPr lang="en-US" sz="1600" i="1" dirty="0">
                  <a:solidFill>
                    <a:srgbClr val="660033"/>
                  </a:solidFill>
                </a:endParaRPr>
              </a:p>
            </p:txBody>
          </p:sp>
          <p:sp>
            <p:nvSpPr>
              <p:cNvPr id="20" name="TextBox 19"/>
              <p:cNvSpPr txBox="1"/>
              <p:nvPr/>
            </p:nvSpPr>
            <p:spPr>
              <a:xfrm>
                <a:off x="6939280" y="3101894"/>
                <a:ext cx="2091655" cy="830997"/>
              </a:xfrm>
              <a:prstGeom prst="rect">
                <a:avLst/>
              </a:prstGeom>
              <a:noFill/>
            </p:spPr>
            <p:txBody>
              <a:bodyPr wrap="square" rtlCol="0">
                <a:spAutoFit/>
              </a:bodyPr>
              <a:lstStyle/>
              <a:p>
                <a:pPr algn="r"/>
                <a:r>
                  <a:rPr lang="en-US" sz="1600" i="1" dirty="0" smtClean="0">
                    <a:solidFill>
                      <a:srgbClr val="660033"/>
                    </a:solidFill>
                  </a:rPr>
                  <a:t>Bob’s results can be traced back all the way to Alice’s input</a:t>
                </a:r>
                <a:endParaRPr lang="en-US" sz="1600" i="1" dirty="0">
                  <a:solidFill>
                    <a:srgbClr val="660033"/>
                  </a:solidFill>
                </a:endParaRPr>
              </a:p>
            </p:txBody>
          </p:sp>
        </p:grpSp>
      </p:grpSp>
    </p:spTree>
    <p:extLst>
      <p:ext uri="{BB962C8B-B14F-4D97-AF65-F5344CB8AC3E}">
        <p14:creationId xmlns:p14="http://schemas.microsoft.com/office/powerpoint/2010/main" val="2233446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0681" y="63814"/>
            <a:ext cx="8683319" cy="6794186"/>
            <a:chOff x="460681" y="114300"/>
            <a:chExt cx="8683319" cy="6794186"/>
          </a:xfrm>
        </p:grpSpPr>
        <p:pic>
          <p:nvPicPr>
            <p:cNvPr id="3" name="Picture 2" descr="Wei-c3-c4-process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81" y="114300"/>
              <a:ext cx="6181419" cy="28859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4" name="Group 3"/>
            <p:cNvGrpSpPr/>
            <p:nvPr/>
          </p:nvGrpSpPr>
          <p:grpSpPr>
            <a:xfrm>
              <a:off x="511470" y="811176"/>
              <a:ext cx="8632530" cy="6097310"/>
              <a:chOff x="398405" y="912776"/>
              <a:chExt cx="8632530" cy="6097310"/>
            </a:xfrm>
          </p:grpSpPr>
          <p:sp>
            <p:nvSpPr>
              <p:cNvPr id="5" name="Content Placeholder 2"/>
              <p:cNvSpPr txBox="1">
                <a:spLocks/>
              </p:cNvSpPr>
              <p:nvPr/>
            </p:nvSpPr>
            <p:spPr>
              <a:xfrm>
                <a:off x="457200" y="1363644"/>
                <a:ext cx="8453914" cy="4659153"/>
              </a:xfrm>
              <a:prstGeom prst="rect">
                <a:avLst/>
              </a:prstGeom>
            </p:spPr>
            <p:txBody>
              <a:bodyPr lIns="91423" tIns="45711" rIns="91423" bIns="45711">
                <a:noAutofit/>
              </a:bodyPr>
              <a:lstStyle/>
              <a:p>
                <a:pPr marL="223795" indent="-223795" defTabSz="457113">
                  <a:spcBef>
                    <a:spcPct val="20000"/>
                  </a:spcBef>
                  <a:buFont typeface="Arial"/>
                  <a:buChar char="•"/>
                  <a:defRPr/>
                </a:pPr>
                <a:endParaRPr lang="en-US" sz="2700" dirty="0">
                  <a:solidFill>
                    <a:srgbClr val="1A435D"/>
                  </a:solidFill>
                  <a:cs typeface="Cambria"/>
                </a:endParaRPr>
              </a:p>
            </p:txBody>
          </p:sp>
          <p:pic>
            <p:nvPicPr>
              <p:cNvPr id="6" name="Picture 5" descr="Schwalm-WUE-process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5" y="4127147"/>
                <a:ext cx="6339774" cy="28829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6" descr="water-use-efficiency.png"/>
              <p:cNvPicPr>
                <a:picLocks noChangeAspect="1"/>
              </p:cNvPicPr>
              <p:nvPr/>
            </p:nvPicPr>
            <p:blipFill rotWithShape="1">
              <a:blip r:embed="rId4">
                <a:extLst>
                  <a:ext uri="{28A0092B-C50C-407E-A947-70E740481C1C}">
                    <a14:useLocalDpi xmlns:a14="http://schemas.microsoft.com/office/drawing/2010/main" val="0"/>
                  </a:ext>
                </a:extLst>
              </a:blip>
              <a:srcRect l="6525" t="6729" r="8458"/>
              <a:stretch/>
            </p:blipFill>
            <p:spPr>
              <a:xfrm>
                <a:off x="6858000" y="3786802"/>
                <a:ext cx="1828125" cy="15042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descr="tenancy-4-WUE.png"/>
              <p:cNvPicPr>
                <a:picLocks noChangeAspect="1"/>
              </p:cNvPicPr>
              <p:nvPr/>
            </p:nvPicPr>
            <p:blipFill rotWithShape="1">
              <a:blip r:embed="rId5">
                <a:extLst>
                  <a:ext uri="{28A0092B-C50C-407E-A947-70E740481C1C}">
                    <a14:useLocalDpi xmlns:a14="http://schemas.microsoft.com/office/drawing/2010/main" val="0"/>
                  </a:ext>
                </a:extLst>
              </a:blip>
              <a:srcRect l="7574" t="6335" r="9126" b="4234"/>
              <a:stretch/>
            </p:blipFill>
            <p:spPr>
              <a:xfrm>
                <a:off x="6858000" y="5291012"/>
                <a:ext cx="1742832" cy="14033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C3_C4_map_present_NA_workflow_comb_diagram__0-crop.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929" y="2479292"/>
                <a:ext cx="5667306" cy="235733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cxnSp>
            <p:nvCxnSpPr>
              <p:cNvPr id="10" name="Elbow Connector 9"/>
              <p:cNvCxnSpPr>
                <a:stCxn id="5" idx="3"/>
                <a:endCxn id="6" idx="1"/>
              </p:cNvCxnSpPr>
              <p:nvPr/>
            </p:nvCxnSpPr>
            <p:spPr>
              <a:xfrm flipH="1">
                <a:off x="398405" y="3693221"/>
                <a:ext cx="8512709" cy="1875396"/>
              </a:xfrm>
              <a:prstGeom prst="bentConnector5">
                <a:avLst>
                  <a:gd name="adj1" fmla="val -2685"/>
                  <a:gd name="adj2" fmla="val 189052"/>
                  <a:gd name="adj3" fmla="val 102685"/>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5400000" flipH="1" flipV="1">
                <a:off x="6515483" y="4494113"/>
                <a:ext cx="356069" cy="328965"/>
              </a:xfrm>
              <a:prstGeom prst="bentConnector3">
                <a:avLst>
                  <a:gd name="adj1" fmla="val 50000"/>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6200000" flipH="1">
                <a:off x="6453583" y="5366463"/>
                <a:ext cx="561148" cy="410245"/>
              </a:xfrm>
              <a:prstGeom prst="bentConnector3">
                <a:avLst>
                  <a:gd name="adj1" fmla="val 50000"/>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38619" y="912776"/>
                <a:ext cx="1787917" cy="830997"/>
              </a:xfrm>
              <a:prstGeom prst="rect">
                <a:avLst/>
              </a:prstGeom>
              <a:noFill/>
            </p:spPr>
            <p:txBody>
              <a:bodyPr wrap="square" rtlCol="0">
                <a:spAutoFit/>
              </a:bodyPr>
              <a:lstStyle/>
              <a:p>
                <a:r>
                  <a:rPr lang="en-US" sz="1600" i="1" dirty="0" smtClean="0">
                    <a:solidFill>
                      <a:srgbClr val="660033"/>
                    </a:solidFill>
                  </a:rPr>
                  <a:t>Alice’s </a:t>
                </a:r>
                <a:r>
                  <a:rPr lang="en-US" sz="1600" b="1" i="1" dirty="0" smtClean="0">
                    <a:solidFill>
                      <a:srgbClr val="660033"/>
                    </a:solidFill>
                  </a:rPr>
                  <a:t>script</a:t>
                </a:r>
                <a:r>
                  <a:rPr lang="en-US" sz="1600" i="1" dirty="0" smtClean="0">
                    <a:solidFill>
                      <a:srgbClr val="660033"/>
                    </a:solidFill>
                  </a:rPr>
                  <a:t> with </a:t>
                </a:r>
                <a:r>
                  <a:rPr lang="en-US" sz="1600" b="1" i="1" dirty="0" smtClean="0">
                    <a:solidFill>
                      <a:srgbClr val="660033"/>
                    </a:solidFill>
                  </a:rPr>
                  <a:t>inputs</a:t>
                </a:r>
                <a:r>
                  <a:rPr lang="en-US" sz="1600" i="1" dirty="0" smtClean="0">
                    <a:solidFill>
                      <a:srgbClr val="660033"/>
                    </a:solidFill>
                  </a:rPr>
                  <a:t> &amp; </a:t>
                </a:r>
                <a:r>
                  <a:rPr lang="en-US" sz="1600" b="1" i="1" dirty="0" smtClean="0">
                    <a:solidFill>
                      <a:srgbClr val="660033"/>
                    </a:solidFill>
                  </a:rPr>
                  <a:t>output products</a:t>
                </a:r>
                <a:endParaRPr lang="en-US" sz="1600" b="1" i="1" dirty="0">
                  <a:solidFill>
                    <a:srgbClr val="660033"/>
                  </a:solidFill>
                </a:endParaRPr>
              </a:p>
            </p:txBody>
          </p:sp>
          <p:sp>
            <p:nvSpPr>
              <p:cNvPr id="14" name="TextBox 13"/>
              <p:cNvSpPr txBox="1"/>
              <p:nvPr/>
            </p:nvSpPr>
            <p:spPr>
              <a:xfrm>
                <a:off x="4437605" y="2988807"/>
                <a:ext cx="1416297" cy="584776"/>
              </a:xfrm>
              <a:prstGeom prst="rect">
                <a:avLst/>
              </a:prstGeom>
              <a:noFill/>
            </p:spPr>
            <p:txBody>
              <a:bodyPr wrap="square" rtlCol="0">
                <a:spAutoFit/>
              </a:bodyPr>
              <a:lstStyle/>
              <a:p>
                <a:pPr algn="ctr"/>
                <a:r>
                  <a:rPr lang="en-US" sz="1600" i="1" dirty="0" err="1" smtClean="0">
                    <a:solidFill>
                      <a:srgbClr val="660033"/>
                    </a:solidFill>
                  </a:rPr>
                  <a:t>YesWorkflow</a:t>
                </a:r>
                <a:r>
                  <a:rPr lang="en-US" sz="1600" i="1" dirty="0" smtClean="0">
                    <a:solidFill>
                      <a:srgbClr val="660033"/>
                    </a:solidFill>
                  </a:rPr>
                  <a:t> </a:t>
                </a:r>
              </a:p>
              <a:p>
                <a:pPr algn="ctr"/>
                <a:r>
                  <a:rPr lang="en-US" sz="1600" i="1" dirty="0" smtClean="0">
                    <a:solidFill>
                      <a:srgbClr val="660033"/>
                    </a:solidFill>
                  </a:rPr>
                  <a:t>model</a:t>
                </a:r>
                <a:endParaRPr lang="en-US" sz="1600" i="1" dirty="0">
                  <a:solidFill>
                    <a:srgbClr val="660033"/>
                  </a:solidFill>
                </a:endParaRPr>
              </a:p>
            </p:txBody>
          </p:sp>
          <p:sp>
            <p:nvSpPr>
              <p:cNvPr id="15" name="TextBox 14"/>
              <p:cNvSpPr txBox="1"/>
              <p:nvPr/>
            </p:nvSpPr>
            <p:spPr>
              <a:xfrm>
                <a:off x="3360981" y="4836629"/>
                <a:ext cx="1787917" cy="830997"/>
              </a:xfrm>
              <a:prstGeom prst="rect">
                <a:avLst/>
              </a:prstGeom>
              <a:noFill/>
            </p:spPr>
            <p:txBody>
              <a:bodyPr wrap="square" rtlCol="0">
                <a:spAutoFit/>
              </a:bodyPr>
              <a:lstStyle/>
              <a:p>
                <a:r>
                  <a:rPr lang="en-US" sz="1600" i="1" dirty="0" smtClean="0">
                    <a:solidFill>
                      <a:srgbClr val="660033"/>
                    </a:solidFill>
                  </a:rPr>
                  <a:t>Bob </a:t>
                </a:r>
                <a:r>
                  <a:rPr lang="en-US" sz="1600" b="1" i="1" dirty="0" smtClean="0">
                    <a:solidFill>
                      <a:srgbClr val="660033"/>
                    </a:solidFill>
                  </a:rPr>
                  <a:t>using</a:t>
                </a:r>
                <a:r>
                  <a:rPr lang="en-US" sz="1600" i="1" dirty="0" smtClean="0">
                    <a:solidFill>
                      <a:srgbClr val="660033"/>
                    </a:solidFill>
                  </a:rPr>
                  <a:t> Alice’s outputs as inputs for his script</a:t>
                </a:r>
                <a:endParaRPr lang="en-US" sz="1600" i="1" dirty="0">
                  <a:solidFill>
                    <a:srgbClr val="660033"/>
                  </a:solidFill>
                </a:endParaRPr>
              </a:p>
            </p:txBody>
          </p:sp>
          <p:sp>
            <p:nvSpPr>
              <p:cNvPr id="16" name="TextBox 15"/>
              <p:cNvSpPr txBox="1"/>
              <p:nvPr/>
            </p:nvSpPr>
            <p:spPr>
              <a:xfrm>
                <a:off x="6939280" y="3101894"/>
                <a:ext cx="2091655" cy="830997"/>
              </a:xfrm>
              <a:prstGeom prst="rect">
                <a:avLst/>
              </a:prstGeom>
              <a:noFill/>
            </p:spPr>
            <p:txBody>
              <a:bodyPr wrap="square" rtlCol="0">
                <a:spAutoFit/>
              </a:bodyPr>
              <a:lstStyle/>
              <a:p>
                <a:pPr algn="r"/>
                <a:r>
                  <a:rPr lang="en-US" sz="1600" i="1" dirty="0" smtClean="0">
                    <a:solidFill>
                      <a:srgbClr val="660033"/>
                    </a:solidFill>
                  </a:rPr>
                  <a:t>Bob’s results can be traced back all the way to Alice’s input</a:t>
                </a:r>
                <a:endParaRPr lang="en-US" sz="1600" i="1" dirty="0">
                  <a:solidFill>
                    <a:srgbClr val="660033"/>
                  </a:solidFill>
                </a:endParaRPr>
              </a:p>
            </p:txBody>
          </p:sp>
        </p:grpSp>
      </p:grpSp>
    </p:spTree>
    <p:extLst>
      <p:ext uri="{BB962C8B-B14F-4D97-AF65-F5344CB8AC3E}">
        <p14:creationId xmlns:p14="http://schemas.microsoft.com/office/powerpoint/2010/main" val="150874926"/>
      </p:ext>
    </p:extLst>
  </p:cSld>
  <p:clrMapOvr>
    <a:masterClrMapping/>
  </p:clrMapOvr>
</p:sld>
</file>

<file path=ppt/theme/theme1.xml><?xml version="1.0" encoding="utf-8"?>
<a:theme xmlns:a="http://schemas.openxmlformats.org/drawingml/2006/main" name="Fidele template">
  <a:themeElements>
    <a:clrScheme name="DataONE Colors 1">
      <a:dk1>
        <a:srgbClr val="000000"/>
      </a:dk1>
      <a:lt1>
        <a:srgbClr val="FFFFFF"/>
      </a:lt1>
      <a:dk2>
        <a:srgbClr val="565656"/>
      </a:dk2>
      <a:lt2>
        <a:srgbClr val="DDDDDD"/>
      </a:lt2>
      <a:accent1>
        <a:srgbClr val="006666"/>
      </a:accent1>
      <a:accent2>
        <a:srgbClr val="660033"/>
      </a:accent2>
      <a:accent3>
        <a:srgbClr val="FF6633"/>
      </a:accent3>
      <a:accent4>
        <a:srgbClr val="666666"/>
      </a:accent4>
      <a:accent5>
        <a:srgbClr val="DDDDDD"/>
      </a:accent5>
      <a:accent6>
        <a:srgbClr val="000000"/>
      </a:accent6>
      <a:hlink>
        <a:srgbClr val="006666"/>
      </a:hlink>
      <a:folHlink>
        <a:srgbClr val="00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6141</TotalTime>
  <Words>314</Words>
  <Application>Microsoft Macintosh PowerPoint</Application>
  <PresentationFormat>On-screen Show (4:3)</PresentationFormat>
  <Paragraphs>17</Paragraphs>
  <Slides>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vt:i4>
      </vt:variant>
    </vt:vector>
  </HeadingPairs>
  <TitlesOfParts>
    <vt:vector size="14" baseType="lpstr">
      <vt:lpstr>Cambria</vt:lpstr>
      <vt:lpstr>Lucida Grande</vt:lpstr>
      <vt:lpstr>ＭＳ Ｐゴシック</vt:lpstr>
      <vt:lpstr>Osaka</vt:lpstr>
      <vt:lpstr>Source Code Pro</vt:lpstr>
      <vt:lpstr>Source Sans Pro</vt:lpstr>
      <vt:lpstr>Titillium Web</vt:lpstr>
      <vt:lpstr>Wingdings</vt:lpstr>
      <vt:lpstr>ヒラギノ角ゴ Pro W3</vt:lpstr>
      <vt:lpstr>Arial</vt:lpstr>
      <vt:lpstr>Fidele template</vt:lpstr>
      <vt:lpstr>Provenance in action: Benefits &amp; Impact</vt:lpstr>
      <vt:lpstr>Milestone 3: Provenance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Cao, Yang</cp:lastModifiedBy>
  <cp:revision>189</cp:revision>
  <cp:lastPrinted>2016-03-02T19:05:44Z</cp:lastPrinted>
  <dcterms:modified xsi:type="dcterms:W3CDTF">2016-03-22T14:20:53Z</dcterms:modified>
</cp:coreProperties>
</file>